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9898"/>
            <a:ext cx="8443664" cy="6309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МОУ ДО </a:t>
            </a:r>
            <a:r>
              <a:rPr lang="ru-RU" sz="2700" dirty="0" err="1" smtClean="0"/>
              <a:t>Ярюц</a:t>
            </a:r>
            <a:r>
              <a:rPr lang="ru-RU" sz="2700" dirty="0" smtClean="0"/>
              <a:t> «радуга»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6000" b="1" dirty="0" err="1" smtClean="0"/>
              <a:t>ЖИВОТНЫй</a:t>
            </a:r>
            <a:r>
              <a:rPr lang="ru-RU" sz="6000" b="1" dirty="0" smtClean="0"/>
              <a:t> мир</a:t>
            </a:r>
            <a:br>
              <a:rPr lang="ru-RU" sz="6000" b="1" dirty="0" smtClean="0"/>
            </a:br>
            <a:r>
              <a:rPr lang="ru-RU" sz="6000" b="1" dirty="0" smtClean="0"/>
              <a:t>ЯРОСЛАВСКОЙ ОБЛАСТИ (млекопитающие)</a:t>
            </a:r>
            <a:br>
              <a:rPr lang="ru-RU" sz="60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2700" dirty="0" smtClean="0"/>
              <a:t>Ярославль, </a:t>
            </a:r>
            <a:r>
              <a:rPr lang="ru-RU" sz="2700" dirty="0" smtClean="0"/>
              <a:t>2020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717032"/>
            <a:ext cx="4051176" cy="19442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Трофимова Н.В.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400"/>
            <a:ext cx="8015808" cy="520700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ЧЕРНЫЙ ХОРЬ</a:t>
            </a:r>
            <a:endParaRPr lang="ru-RU" sz="32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20072" y="609600"/>
            <a:ext cx="3695328" cy="4800600"/>
          </a:xfrm>
        </p:spPr>
        <p:txBody>
          <a:bodyPr/>
          <a:lstStyle/>
          <a:p>
            <a:r>
              <a:rPr lang="ru-RU" dirty="0" smtClean="0"/>
              <a:t>ЛАСКА</a:t>
            </a:r>
            <a:endParaRPr lang="ru-RU" dirty="0"/>
          </a:p>
        </p:txBody>
      </p:sp>
      <p:pic>
        <p:nvPicPr>
          <p:cNvPr id="5" name="Picture 6" descr="https://ds05.infourok.ru/uploads/ex/0ce9/0006b020-abeb463b/hello_html_f4fbc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014591" cy="3343061"/>
          </a:xfrm>
          <a:prstGeom prst="rect">
            <a:avLst/>
          </a:prstGeom>
          <a:noFill/>
        </p:spPr>
      </p:pic>
      <p:pic>
        <p:nvPicPr>
          <p:cNvPr id="35842" name="Picture 2" descr="http://aif.md/wp-content/uploads/2017/08/%D1%85%D0%BE%D1%80%D0%B5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4811688" cy="320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ЗАЯЦ БЕЛЯК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3024336" cy="5400600"/>
          </a:xfrm>
        </p:spPr>
        <p:txBody>
          <a:bodyPr/>
          <a:lstStyle/>
          <a:p>
            <a:r>
              <a:rPr lang="ru-RU" b="1" dirty="0" smtClean="0"/>
              <a:t>Заяц-беляк встречается во всех районах Ярославской области и населяет заболоченные, глухие хвойные и лиственные леса с ивняковой порослью по буреломам и заброшенными лесными покосами. Общая численность популяции насчитывает около 29.8 тыс. особей. Вместе с тем следует признать, что естественная численность зайца-беляка подвержена значительным колебаниям: годы, необычно богатые этим зверьком, чередуются с годами почти полного его исчезновения.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980728"/>
            <a:ext cx="5340350" cy="4429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Заяц беляк образ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562" y="1556792"/>
            <a:ext cx="567834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ЗАЯЦ РУСАК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980728"/>
            <a:ext cx="3024336" cy="58772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Заяц-русак в южных районах области более обыкновенен. В благоприятные годы их особенно много в Ростовском и </a:t>
            </a:r>
            <a:r>
              <a:rPr lang="ru-RU" b="1" dirty="0" err="1" smtClean="0"/>
              <a:t>Переславском</a:t>
            </a:r>
            <a:r>
              <a:rPr lang="ru-RU" b="1" dirty="0" smtClean="0"/>
              <a:t> районах. Не менее привлекательны для обитания зайца и другие районы области, в которых поля чередуются с мелколесьем, долинами рек, оврагами он предпочитает открытые пространства – часто это поля в лесной зоне, но встречается и на лесных опушках, и на гарях, и в полезащитных лесных полосах. Общая численность популяции –  около 2.5 тыс. особей. Выживаемость потомства у обоих видов зайцев невысокая. Основными причинами, влияющими на численность зайцев, являются погодные условия. Особенно губителен для только что родившихся зайцев (особенно для русака) внезапный возврат холодов, а также снегопады весной. </a:t>
            </a:r>
          </a:p>
          <a:p>
            <a:r>
              <a:rPr lang="ru-RU" b="1" dirty="0" smtClean="0"/>
              <a:t>Численность зайца-русака в последние годы снижается. Основной причиной этого может быть существенное сокращение биотопов, пригодных для его обитания. </a:t>
            </a: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6248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/>
            <a:endParaRPr lang="ru-RU" sz="2000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Он любитель грызть морковку,</a:t>
            </a:r>
          </a:p>
          <a:p>
            <a:pPr algn="ctr">
              <a:buNone/>
            </a:pPr>
            <a:r>
              <a:rPr lang="ru-RU" sz="1800" b="1" dirty="0" smtClean="0"/>
              <a:t>      Ест капусту очень ловко,</a:t>
            </a:r>
          </a:p>
          <a:p>
            <a:pPr algn="ctr">
              <a:buNone/>
            </a:pPr>
            <a:r>
              <a:rPr lang="ru-RU" sz="1800" b="1" dirty="0" smtClean="0"/>
              <a:t>      Скачет он то тут, то там,  </a:t>
            </a:r>
          </a:p>
          <a:p>
            <a:pPr algn="ctr">
              <a:buNone/>
            </a:pPr>
            <a:r>
              <a:rPr lang="ru-RU" sz="1800" b="1" dirty="0" smtClean="0"/>
              <a:t>      По полям и по лесам  </a:t>
            </a:r>
          </a:p>
          <a:p>
            <a:pPr algn="ctr">
              <a:buNone/>
            </a:pPr>
            <a:r>
              <a:rPr lang="ru-RU" sz="1800" b="1" dirty="0" smtClean="0"/>
              <a:t>      Серый, белый и косой,  </a:t>
            </a:r>
          </a:p>
          <a:p>
            <a:pPr algn="ctr">
              <a:buNone/>
            </a:pPr>
            <a:r>
              <a:rPr lang="ru-RU" sz="1800" b="1" dirty="0" smtClean="0"/>
              <a:t>      Кто, скажите, он такой?  </a:t>
            </a:r>
            <a:endParaRPr lang="ru-RU" sz="1800" b="1" dirty="0"/>
          </a:p>
        </p:txBody>
      </p:sp>
      <p:sp>
        <p:nvSpPr>
          <p:cNvPr id="33794" name="AutoShape 2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AutoShape 14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AutoShape 16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AutoShape 18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AutoShape 20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AutoShape 22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AutoShape 24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AutoShape 26" descr="Фото: Животное заяц руса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0" name="AutoShape 28" descr="Фото: Заяц русак в степ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2" name="AutoShape 30" descr="Фото: Заяц русак в степ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4" name="AutoShape 32" descr="Фото: Заяц русак в степ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Фото: Заяц рус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580178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КАБАН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340768"/>
            <a:ext cx="2520279" cy="4440560"/>
          </a:xfrm>
        </p:spPr>
        <p:txBody>
          <a:bodyPr/>
          <a:lstStyle/>
          <a:p>
            <a:r>
              <a:rPr lang="ru-RU" b="1" dirty="0" smtClean="0"/>
              <a:t>Кабан был акклиматизирован в нашей области в 50-х годах прошлого столетия. В настоящее время кабан превратился в многочисленный вид, который в случае слабого промыслового использования даже наносит ущерб сельскохозяйственным и лесным культурам. Численность популяции оценивается примерно в 10 тыс. особей.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980728"/>
            <a:ext cx="5340350" cy="561662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Дикий зверь тропой бежит, </a:t>
            </a:r>
          </a:p>
          <a:p>
            <a:pPr algn="ctr">
              <a:buNone/>
            </a:pPr>
            <a:r>
              <a:rPr lang="ru-RU" sz="2000" b="1" dirty="0" smtClean="0"/>
              <a:t>     То как хрюкнет, завизжит.</a:t>
            </a:r>
          </a:p>
          <a:p>
            <a:pPr algn="ctr">
              <a:buNone/>
            </a:pPr>
            <a:r>
              <a:rPr lang="ru-RU" sz="2000" b="1" dirty="0" smtClean="0"/>
              <a:t>     С ним детишек караван, </a:t>
            </a:r>
          </a:p>
          <a:p>
            <a:pPr algn="ctr">
              <a:buNone/>
            </a:pPr>
            <a:r>
              <a:rPr lang="ru-RU" sz="2000" b="1" dirty="0" smtClean="0"/>
              <a:t>     Этот зверь лесной – …</a:t>
            </a:r>
            <a:endParaRPr lang="ru-RU" sz="2000" b="1" dirty="0"/>
          </a:p>
        </p:txBody>
      </p:sp>
      <p:pic>
        <p:nvPicPr>
          <p:cNvPr id="34818" name="Picture 2" descr="https://avatars.mds.yandex.net/get-pdb/909209/3b12c180-dccb-4cd6-853e-74b384a8c39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615668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РЕЧНОЙ БОБР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196752"/>
            <a:ext cx="2808311" cy="54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Речной бобр – самый крупный грызун фауны нашей страны. В 1955 году в </a:t>
            </a:r>
            <a:r>
              <a:rPr lang="ru-RU" b="1" dirty="0" err="1" smtClean="0"/>
              <a:t>Переславском</a:t>
            </a:r>
            <a:r>
              <a:rPr lang="ru-RU" b="1" dirty="0" smtClean="0"/>
              <a:t> районе были выпущены 23 бобра, а в 1956 году выпущено 26 бобров в верховьях реки </a:t>
            </a:r>
            <a:r>
              <a:rPr lang="ru-RU" b="1" dirty="0" err="1" smtClean="0"/>
              <a:t>Соть</a:t>
            </a:r>
            <a:r>
              <a:rPr lang="ru-RU" b="1" dirty="0" smtClean="0"/>
              <a:t>. Здесь был организован Государственный бобровый заказник. Из этих мест бобры искусственно переселялись в Некрасовский, Пошехонский, </a:t>
            </a:r>
            <a:r>
              <a:rPr lang="ru-RU" b="1" dirty="0" err="1" smtClean="0"/>
              <a:t>Некоузский</a:t>
            </a:r>
            <a:r>
              <a:rPr lang="ru-RU" b="1" dirty="0" smtClean="0"/>
              <a:t> районы. В </a:t>
            </a:r>
            <a:r>
              <a:rPr lang="ru-RU" b="1" dirty="0" err="1" smtClean="0"/>
              <a:t>Гаврилов-Ямскиий</a:t>
            </a:r>
            <a:r>
              <a:rPr lang="ru-RU" b="1" dirty="0" smtClean="0"/>
              <a:t> район, на реку </a:t>
            </a:r>
            <a:r>
              <a:rPr lang="ru-RU" b="1" dirty="0" err="1" smtClean="0"/>
              <a:t>Лахость</a:t>
            </a:r>
            <a:r>
              <a:rPr lang="ru-RU" b="1" dirty="0" smtClean="0"/>
              <a:t>, бобры были завезены в 1962 году из Белоруссии. В настоящее время бобровые поселения имеются во всех районах Ярославской области. Количество бобров в нашей области увеличивается из года в год. Численность популяции оценивается в 12.3 тыс. особей.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59877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Есть в реке работники,</a:t>
            </a:r>
          </a:p>
          <a:p>
            <a:pPr algn="ctr">
              <a:buNone/>
            </a:pPr>
            <a:r>
              <a:rPr lang="ru-RU" sz="2000" b="1" dirty="0" smtClean="0"/>
              <a:t>      Не столяры, не плотники, </a:t>
            </a:r>
          </a:p>
          <a:p>
            <a:pPr algn="ctr">
              <a:buNone/>
            </a:pPr>
            <a:r>
              <a:rPr lang="ru-RU" sz="2000" b="1" dirty="0" smtClean="0"/>
              <a:t>      А выстроят плотину – </a:t>
            </a:r>
          </a:p>
          <a:p>
            <a:pPr algn="ctr">
              <a:buNone/>
            </a:pPr>
            <a:r>
              <a:rPr lang="ru-RU" sz="2000" b="1" dirty="0" smtClean="0"/>
              <a:t>      Хоть пиши картину.  </a:t>
            </a:r>
            <a:endParaRPr lang="ru-RU" sz="2000" b="1" dirty="0"/>
          </a:p>
        </p:txBody>
      </p:sp>
      <p:pic>
        <p:nvPicPr>
          <p:cNvPr id="35844" name="Picture 4" descr="https://interesnyefakty.org/wp-content/uploads/Interesnye-fakty-o-bobr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276" y="1196752"/>
            <a:ext cx="582922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БЕЛКА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772816"/>
            <a:ext cx="2736303" cy="4152528"/>
          </a:xfrm>
        </p:spPr>
        <p:txBody>
          <a:bodyPr/>
          <a:lstStyle/>
          <a:p>
            <a:r>
              <a:rPr lang="ru-RU" b="1" dirty="0" smtClean="0"/>
              <a:t>Белка в Ярославской области встречается повсеместно. Наибольшее количество отмечено в </a:t>
            </a:r>
            <a:r>
              <a:rPr lang="ru-RU" b="1" dirty="0" err="1" smtClean="0"/>
              <a:t>Переславском</a:t>
            </a:r>
            <a:r>
              <a:rPr lang="ru-RU" b="1" dirty="0" smtClean="0"/>
              <a:t> и Ростовском районах. Меньше всего белок обитает в Некрасовском районе. Общая численность популяции в области оценивается примерно в 56.7 тысяч особей.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62484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1900" b="1" dirty="0" smtClean="0"/>
          </a:p>
          <a:p>
            <a:pPr algn="ctr"/>
            <a:r>
              <a:rPr lang="ru-RU" sz="1900" b="1" dirty="0" smtClean="0"/>
              <a:t>Пушистый маленький зверек  </a:t>
            </a:r>
          </a:p>
          <a:p>
            <a:pPr algn="ctr">
              <a:buNone/>
            </a:pPr>
            <a:r>
              <a:rPr lang="ru-RU" sz="1900" b="1" dirty="0" smtClean="0"/>
              <a:t>     По деревьям прыг да скок.  </a:t>
            </a:r>
          </a:p>
          <a:p>
            <a:pPr algn="ctr">
              <a:buNone/>
            </a:pPr>
            <a:r>
              <a:rPr lang="ru-RU" sz="1900" b="1" dirty="0" smtClean="0"/>
              <a:t>     Мелькнет меж ветвей - </a:t>
            </a:r>
          </a:p>
          <a:p>
            <a:pPr algn="ctr">
              <a:buNone/>
            </a:pPr>
            <a:r>
              <a:rPr lang="ru-RU" sz="1900" b="1" dirty="0" smtClean="0"/>
              <a:t>     Всех проворней и быстрей</a:t>
            </a:r>
            <a:endParaRPr lang="ru-RU" sz="1900" b="1" dirty="0"/>
          </a:p>
        </p:txBody>
      </p:sp>
      <p:pic>
        <p:nvPicPr>
          <p:cNvPr id="36866" name="Picture 2" descr="https://www.botanichka.ru/wp-content/uploads/2010/09/Red-Squirr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584903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ЕЖ ОБЫКНОВЕННЫЙ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052736"/>
            <a:ext cx="2664296" cy="554461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Европейский, или обыкновенный еж – распространенное животное отряда насекомоядных. В отличие от многих других животных, ежи довольно легко приспосабливаются к изменяющемуся ландшафту. Однако хозяйственная деятельность человека неблагоприятно влияет на численность этих животных. Огромное количество ежей гибнут под колесами автомобилей на дорогах, а также в результате сжигания опавшей листвы, мусора и остатков культурных растений на приусадебных участках поздней осенью. Именно такие кучи ежи часто используют для зимовки.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605976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А этот маленький зверёк</a:t>
            </a:r>
          </a:p>
          <a:p>
            <a:pPr algn="ctr">
              <a:buNone/>
            </a:pPr>
            <a:r>
              <a:rPr lang="ru-RU" sz="2000" b="1" dirty="0" smtClean="0"/>
              <a:t>     Колючий вдоль и поперёк. </a:t>
            </a:r>
          </a:p>
          <a:p>
            <a:pPr algn="ctr">
              <a:buNone/>
            </a:pPr>
            <a:r>
              <a:rPr lang="ru-RU" sz="2000" b="1" dirty="0" smtClean="0"/>
              <a:t>     И лишь животик гладить можно,</a:t>
            </a:r>
          </a:p>
          <a:p>
            <a:pPr algn="ctr">
              <a:buNone/>
            </a:pPr>
            <a:r>
              <a:rPr lang="ru-RU" sz="2000" b="1" dirty="0" smtClean="0"/>
              <a:t>     Его узнать совсем не сложно</a:t>
            </a:r>
            <a:endParaRPr lang="ru-RU" sz="2000" b="1" dirty="0"/>
          </a:p>
        </p:txBody>
      </p:sp>
      <p:pic>
        <p:nvPicPr>
          <p:cNvPr id="37890" name="Picture 2" descr="Фото: Обыкновенный ёж из Красной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1196752"/>
            <a:ext cx="6156177" cy="3591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КРОТ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59877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Он размером маловат </a:t>
            </a:r>
          </a:p>
          <a:p>
            <a:pPr>
              <a:buNone/>
            </a:pPr>
            <a:r>
              <a:rPr lang="ru-RU" sz="2000" b="1" dirty="0" smtClean="0"/>
              <a:t>     От рожденья слеповат </a:t>
            </a:r>
          </a:p>
          <a:p>
            <a:pPr>
              <a:buNone/>
            </a:pPr>
            <a:r>
              <a:rPr lang="ru-RU" sz="2000" b="1" dirty="0" smtClean="0"/>
              <a:t>     Но изрыл весь огород </a:t>
            </a:r>
          </a:p>
          <a:p>
            <a:pPr>
              <a:buNone/>
            </a:pPr>
            <a:r>
              <a:rPr lang="ru-RU" sz="2000" b="1" dirty="0" smtClean="0"/>
              <a:t>     В чёрной шубе – это ...</a:t>
            </a:r>
            <a:endParaRPr lang="ru-RU" sz="2000" b="1" dirty="0"/>
          </a:p>
        </p:txBody>
      </p:sp>
      <p:pic>
        <p:nvPicPr>
          <p:cNvPr id="38916" name="Picture 4" descr="https://avatars.mds.yandex.net/get-zen_doc/101122/pub_5d1f3f4324e56600ad2b6927_5d1f767f3bcaee00ae26130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6033775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ЕНОТОВИДНАЯ СОБАКА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052736"/>
            <a:ext cx="288032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Енотовидная собака не является в полной мере ни енотом, ни тем более собакой, несмотря на свое название. Миниатюрные представители не имеют практически близких родственников. Они всеядны, питаются не только растительной пищей, но и животной. На охоту предпочитают выбираться ночью, так как солнечный свет им мешает внимательно обследовать удаленные берега реки или уголки суши. Енотовидная собака быстро передвигается, она может преодолеть расстояние в десять тысяч километров.</a:t>
            </a:r>
          </a:p>
          <a:p>
            <a:r>
              <a:rPr lang="ru-RU" dirty="0" smtClean="0"/>
              <a:t>В 1937 году, когда Ярославская область была в единых административных границах с Костромской областью, 100 енотовидных собак выпустили в Костромском районе. Животные нашли такие природные условия, которые походили на места их обитания на Дальнем Востоке. Заболоченное мелколесье, ивняки и тростники, заросшие рогозом, осоками и камышом – вот типичные места, в которых селится енотовидная собака. В настоящее время животное встречается почти во всех районах области. Опыт акклиматизации нельзя назвать удачным, поскольку на берегах водоемов енотовидная собака сильно вредит гнездовьям водоплавающих птиц и куликов.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Фото: Енотовая соб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060" y="1844824"/>
            <a:ext cx="580178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ОНДАТРА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1" y="1340768"/>
            <a:ext cx="2664295" cy="4800600"/>
          </a:xfrm>
        </p:spPr>
        <p:txBody>
          <a:bodyPr/>
          <a:lstStyle/>
          <a:p>
            <a:r>
              <a:rPr lang="ru-RU" b="1" dirty="0" smtClean="0"/>
              <a:t>Ондатра обитает в малых и больших озерах, реках. Там они сооружают из водяных растений и камышей себе убежище. Коренастое тридцати сантиметровое животное быстро и легко плавает и ныряет. Под водой может пробыть около пяти минут. А вот на суше ондатра не поворотлива. Ее хищниками является лисица, ястреб и волк. Питается болотной растительностью, мелкой рыбой, лягушками и моллюсками.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Ондатра 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6048671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ЖИВОТНЫЙ МИР ЯРОСЛАВСКОЙ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Географическое положение Ярославской области, наличие на ее территории крупных рек, озер и водохранилищ, обилие лесов, болот, полей, лугов и пашен создает разнообразные природные условия. По характеру растительности Ярославская область расположена в двух природных зонах, условно разделенных рекой Волгой. Северная часть области, в которой преобладают еловые леса, заходит в зону тайги и относится к западному округу </a:t>
            </a:r>
            <a:r>
              <a:rPr lang="ru-RU" dirty="0" err="1" smtClean="0"/>
              <a:t>подзоны</a:t>
            </a:r>
            <a:r>
              <a:rPr lang="ru-RU" dirty="0" smtClean="0"/>
              <a:t> хвойных лесов; территория к югу от Ярославля входит в северную часть </a:t>
            </a:r>
            <a:r>
              <a:rPr lang="ru-RU" dirty="0" err="1" smtClean="0"/>
              <a:t>подзоны</a:t>
            </a:r>
            <a:r>
              <a:rPr lang="ru-RU" dirty="0" smtClean="0"/>
              <a:t> смешанных лесов, состоя­щих из сочетания хвойных пород (ель, сосна) с осиной, березой, ольхой и некоторого количества широколиственных пород (липа, клен, дуб, орешник). Средняя лесистость нашей области составляет  40-45% территории. Условия обитания животных в различных ландшафтах неоднородны. Наиболее благоприятны для жизни животных лесные ландшафты.</a:t>
            </a:r>
          </a:p>
          <a:p>
            <a:r>
              <a:rPr lang="ru-RU" dirty="0" smtClean="0"/>
              <a:t>Животный мир Ярославской области довольно разнообразен. Он насчитывает около 350 видов позвоночных животных. Из них рыб и круглоротых немного более 40 видов, земноводных - 9, пресмыкающихся - 5, птиц - 327 и млекопитающих - более 50 видов.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582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БУРЫЙ МЕДВЕДЬ</a:t>
            </a:r>
            <a:endParaRPr lang="ru-RU" sz="4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096345" cy="56166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Общая численность популяции медведей – около 500 особей. Распространены почти во всех районах области, кроме </a:t>
            </a:r>
            <a:r>
              <a:rPr lang="ru-RU" sz="1800" dirty="0" err="1" smtClean="0"/>
              <a:t>Гаврилов-Ямского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Мышкинского</a:t>
            </a:r>
            <a:r>
              <a:rPr lang="ru-RU" sz="1800" dirty="0" smtClean="0"/>
              <a:t>, Некрасовского, </a:t>
            </a:r>
            <a:r>
              <a:rPr lang="ru-RU" sz="1800" dirty="0" err="1" smtClean="0"/>
              <a:t>Переславского</a:t>
            </a:r>
            <a:r>
              <a:rPr lang="ru-RU" sz="1800" dirty="0" smtClean="0"/>
              <a:t> и Ярославского. Медведи обитают в лесах всех типов (хвойных, широколиственных, смешанных), но предпочитают именно таежные.</a:t>
            </a:r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59877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pPr algn="ctr"/>
            <a:r>
              <a:rPr lang="ru-RU" sz="2000" b="1" dirty="0" smtClean="0"/>
              <a:t>Бурый он и косолапый, </a:t>
            </a:r>
          </a:p>
          <a:p>
            <a:pPr algn="ctr">
              <a:buNone/>
            </a:pPr>
            <a:r>
              <a:rPr lang="ru-RU" sz="2000" b="1" dirty="0" smtClean="0"/>
              <a:t>     Ловит рыбу мощной лапой. </a:t>
            </a:r>
          </a:p>
          <a:p>
            <a:pPr algn="ctr">
              <a:buNone/>
            </a:pPr>
            <a:r>
              <a:rPr lang="ru-RU" sz="2000" b="1" dirty="0" smtClean="0"/>
              <a:t>     А ещё он любит мёд! </a:t>
            </a:r>
          </a:p>
          <a:p>
            <a:pPr algn="ctr">
              <a:buNone/>
            </a:pPr>
            <a:r>
              <a:rPr lang="ru-RU" sz="2000" b="1" dirty="0" smtClean="0"/>
              <a:t>     Кто сластёну назовёт?</a:t>
            </a:r>
            <a:endParaRPr lang="ru-RU" sz="2000" b="1" dirty="0"/>
          </a:p>
        </p:txBody>
      </p:sp>
      <p:pic>
        <p:nvPicPr>
          <p:cNvPr id="1028" name="Picture 4" descr="Где обитает бурый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019" y="1052736"/>
            <a:ext cx="573146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ЛОСЬ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268760"/>
            <a:ext cx="2808312" cy="52565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Лось – самый крупный из оленей (длина тела до 3 метров, высота в холке до 2.5 м). В Ярославской области лоси встречаются во всех районах, кроме Борисоглебского. Общая численность популяции оценивается в 19 тысяч голов. Больше всего лосей обитает в </a:t>
            </a:r>
            <a:r>
              <a:rPr lang="ru-RU" sz="1800" dirty="0" err="1" smtClean="0"/>
              <a:t>Угличском</a:t>
            </a:r>
            <a:r>
              <a:rPr lang="ru-RU" sz="1800" dirty="0" smtClean="0"/>
              <a:t> районе – около 1.5 тысяч.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63888" y="1268760"/>
            <a:ext cx="5340350" cy="5267672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smtClean="0"/>
              <a:t>Тяжелы рога по весу,</a:t>
            </a:r>
          </a:p>
          <a:p>
            <a:pPr algn="ctr">
              <a:buNone/>
            </a:pPr>
            <a:r>
              <a:rPr lang="ru-RU" sz="2200" b="1" dirty="0" smtClean="0"/>
              <a:t>     Ходит важно он по лесу: </a:t>
            </a:r>
          </a:p>
          <a:p>
            <a:pPr algn="ctr">
              <a:buNone/>
            </a:pPr>
            <a:r>
              <a:rPr lang="ru-RU" sz="2200" b="1" dirty="0" smtClean="0"/>
              <a:t>     Он хозяин, а не гость – </a:t>
            </a:r>
          </a:p>
          <a:p>
            <a:pPr algn="ctr">
              <a:buNone/>
            </a:pPr>
            <a:r>
              <a:rPr lang="ru-RU" sz="2200" b="1" dirty="0" smtClean="0"/>
              <a:t>     Хмурый и сердитый … </a:t>
            </a:r>
            <a:endParaRPr lang="ru-RU" sz="2200" b="1" dirty="0"/>
          </a:p>
        </p:txBody>
      </p:sp>
      <p:pic>
        <p:nvPicPr>
          <p:cNvPr id="16386" name="Picture 2" descr="Фото: Лось ле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591" y="1268760"/>
            <a:ext cx="597826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ВОЛК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124744"/>
            <a:ext cx="3096344" cy="5544616"/>
          </a:xfrm>
        </p:spPr>
        <p:txBody>
          <a:bodyPr>
            <a:normAutofit/>
          </a:bodyPr>
          <a:lstStyle/>
          <a:p>
            <a:r>
              <a:rPr lang="ru-RU" b="1" dirty="0" smtClean="0"/>
              <a:t>На территории Ярославской области в среднем насчитывается около 130 – 150 особей волка, относящегося к среднерусскому подвиду волка. Он предпочитает такие места обитания, где преобладает лесной массив, чащобы, скрытая местность, но  не отказывается пользоваться и дорогами людей, особенно в зимний период.  Численность волка на территории нашего края постоянно растет. Волк – типичный хищник, добывающий пищу самостоятельно, активно разыскивая и преследуя свою жертву. Основу питания волков составляют копытные животные, зайчатина, мышевидные грызуны, птицы. Нередко добычей волков становятся лисицы и енотовидные собаки. Не брезгуют они и падалью.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196752"/>
            <a:ext cx="5340350" cy="5400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dirty="0" smtClean="0"/>
              <a:t>На овчарку он похож,</a:t>
            </a:r>
          </a:p>
          <a:p>
            <a:pPr algn="ctr">
              <a:buNone/>
            </a:pPr>
            <a:r>
              <a:rPr lang="ru-RU" sz="2000" b="1" dirty="0" smtClean="0"/>
              <a:t>     Что ни зуб - то острый нож, </a:t>
            </a:r>
          </a:p>
          <a:p>
            <a:pPr algn="ctr">
              <a:buNone/>
            </a:pPr>
            <a:r>
              <a:rPr lang="ru-RU" sz="2000" b="1" dirty="0" smtClean="0"/>
              <a:t>     Он бежит, оскалив пасть,</a:t>
            </a:r>
          </a:p>
          <a:p>
            <a:pPr algn="ctr">
              <a:buNone/>
            </a:pPr>
            <a:r>
              <a:rPr lang="ru-RU" sz="2000" b="1" dirty="0" smtClean="0"/>
              <a:t>     На овцу готов напасть.</a:t>
            </a:r>
            <a:endParaRPr lang="ru-RU" sz="2000" b="1" dirty="0"/>
          </a:p>
        </p:txBody>
      </p:sp>
      <p:pic>
        <p:nvPicPr>
          <p:cNvPr id="29698" name="Picture 2" descr="Фото: Серый вол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503" y="1196752"/>
            <a:ext cx="580178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ЛИСИЦА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052736"/>
            <a:ext cx="3096344" cy="561662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Ярославской области обитает около 6700 лисиц, которые встречаются во всех районах. Число особей примерно одинаково в каждом районе – около 300, больше всего в </a:t>
            </a:r>
            <a:r>
              <a:rPr lang="ru-RU" b="1" dirty="0" err="1" smtClean="0"/>
              <a:t>Переславском</a:t>
            </a:r>
            <a:r>
              <a:rPr lang="ru-RU" b="1" dirty="0" smtClean="0"/>
              <a:t> и Ярославском районах – около 800. Лисица предпочитает селиться в разреженных лесах, перемежаемых полями и лугами, травянистыми болотами и речными долинами. Повсюду зверь выбирает открытые пространства, где зимой снежный покров не слишком рыхлый и глубокий. Семья или пара лисиц обычно выбирает охотничий участок, площадью в несколько квадратных километров. Этот участок тщательно охраняется. Лисица всеядна, подсчитано, что в ее рационе встречается более трехсот самых разнообразных животных – от насекомых до крупных птиц, а также дикие фрукты, ягоды, семена и части растений. Однако 80-85% лисьего рациона составляют грызуны.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35896" y="980728"/>
            <a:ext cx="5279504" cy="5877272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</a:t>
            </a:r>
          </a:p>
          <a:p>
            <a:pPr algn="ctr">
              <a:buNone/>
            </a:pPr>
            <a:r>
              <a:rPr lang="ru-RU" sz="2000" b="1" dirty="0" smtClean="0"/>
              <a:t>   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Всех зверей она хитрей,</a:t>
            </a:r>
          </a:p>
          <a:p>
            <a:pPr algn="ctr">
              <a:buNone/>
            </a:pPr>
            <a:r>
              <a:rPr lang="ru-RU" sz="2000" b="1" dirty="0" smtClean="0"/>
              <a:t>   Шубка рыжая на ней.</a:t>
            </a:r>
          </a:p>
          <a:p>
            <a:pPr algn="ctr">
              <a:buNone/>
            </a:pPr>
            <a:r>
              <a:rPr lang="ru-RU" sz="2000" b="1" dirty="0" smtClean="0"/>
              <a:t>   Пышный хвост - ее краса.</a:t>
            </a:r>
          </a:p>
          <a:p>
            <a:pPr algn="ctr">
              <a:buNone/>
            </a:pPr>
            <a:r>
              <a:rPr lang="ru-RU" sz="2000" b="1" dirty="0" smtClean="0"/>
              <a:t>   Этот зверь лесной - ….</a:t>
            </a:r>
          </a:p>
          <a:p>
            <a:endParaRPr lang="ru-RU" dirty="0"/>
          </a:p>
        </p:txBody>
      </p:sp>
      <p:pic>
        <p:nvPicPr>
          <p:cNvPr id="30722" name="Picture 2" descr="https://i.artfile.me/wallpaper/02-09-2009/1600x1200/zhivotnye-lisy-357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566463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РЫСЬ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980728"/>
            <a:ext cx="3024336" cy="587727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Рысь – типичный хищник таежных лесов.  В Ярославской области ареал рыси охватывает Пошехонский, Первомайский, </a:t>
            </a:r>
            <a:r>
              <a:rPr lang="ru-RU" b="1" dirty="0" err="1" smtClean="0"/>
              <a:t>Любимский</a:t>
            </a:r>
            <a:r>
              <a:rPr lang="ru-RU" b="1" dirty="0" smtClean="0"/>
              <a:t>, </a:t>
            </a:r>
            <a:r>
              <a:rPr lang="ru-RU" b="1" dirty="0" err="1" smtClean="0"/>
              <a:t>Брейтовский</a:t>
            </a:r>
            <a:r>
              <a:rPr lang="ru-RU" b="1" dirty="0" smtClean="0"/>
              <a:t> и север Даниловского районов. Небольшая изолированная популяция имеется на юге области в Борисоглебском, </a:t>
            </a:r>
            <a:r>
              <a:rPr lang="ru-RU" b="1" dirty="0" err="1" smtClean="0"/>
              <a:t>Гаврилов-Ямском</a:t>
            </a:r>
            <a:r>
              <a:rPr lang="ru-RU" b="1" dirty="0" smtClean="0"/>
              <a:t> и на северо-западе </a:t>
            </a:r>
            <a:r>
              <a:rPr lang="ru-RU" b="1" dirty="0" err="1" smtClean="0"/>
              <a:t>Переславского</a:t>
            </a:r>
            <a:r>
              <a:rPr lang="ru-RU" b="1" dirty="0" smtClean="0"/>
              <a:t> районов. Обитает рысь и на территории Дарвинского заповедника. По данным </a:t>
            </a:r>
            <a:r>
              <a:rPr lang="ru-RU" b="1" dirty="0" err="1" smtClean="0"/>
              <a:t>охотучетов</a:t>
            </a:r>
            <a:r>
              <a:rPr lang="ru-RU" b="1" dirty="0" smtClean="0"/>
              <a:t> в области обитает не более 1000 особей. Рысь всюду немногочисленна, чаще встречается в хвойно-широколиственных лесах и тайге, предпочитая глухие и сильно захламленные участки. Питается рысь преимущественно зайцами-беляками, а также другими животными – от полевок до молодых лосей. В Ярославской области рысь охраняется в заказниках. </a:t>
            </a:r>
          </a:p>
          <a:p>
            <a:r>
              <a:rPr lang="ru-RU" b="1" dirty="0" smtClean="0"/>
              <a:t>Занесена в Красную книгу Ярославской области.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59877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/>
            <a:r>
              <a:rPr lang="ru-RU" sz="2000" b="1" dirty="0" smtClean="0"/>
              <a:t>Меньше тигра, больше кошки,  </a:t>
            </a:r>
          </a:p>
          <a:p>
            <a:pPr algn="ctr">
              <a:buNone/>
            </a:pPr>
            <a:r>
              <a:rPr lang="ru-RU" sz="2000" b="1" dirty="0" smtClean="0"/>
              <a:t>     Над ушами – кисти-рожки. </a:t>
            </a:r>
          </a:p>
          <a:p>
            <a:pPr algn="ctr">
              <a:buNone/>
            </a:pPr>
            <a:r>
              <a:rPr lang="ru-RU" sz="2000" b="1" dirty="0" smtClean="0"/>
              <a:t>     С виду кроток, но не верь:  </a:t>
            </a:r>
          </a:p>
          <a:p>
            <a:pPr algn="ctr">
              <a:buNone/>
            </a:pPr>
            <a:r>
              <a:rPr lang="ru-RU" sz="2000" b="1" dirty="0" smtClean="0"/>
              <a:t>     Страшен в гневе этот зверь!</a:t>
            </a:r>
            <a:endParaRPr lang="ru-RU" sz="2000" b="1" dirty="0"/>
          </a:p>
        </p:txBody>
      </p:sp>
      <p:pic>
        <p:nvPicPr>
          <p:cNvPr id="31746" name="Picture 2" descr="Фото: Ры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127" y="1268760"/>
            <a:ext cx="5822361" cy="339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ГОРНОСТАЙ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3" y="1052736"/>
            <a:ext cx="3024336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Семейство куньих представлено лесными видами: европейская норка, американская норка, лесная куница, черный хорь, горностай, ласка и др. Куньи встречаются во всех районах области. В Красную книгу занесена  европейская норка. В настоящее время численность вида значительно сократилась. Ареал на территории области разорван и мозаичен, приурочен главным образом к северным районам – Пошехонскому, Первомайскому, </a:t>
            </a:r>
            <a:r>
              <a:rPr lang="ru-RU" dirty="0" err="1" smtClean="0"/>
              <a:t>Любимскому</a:t>
            </a:r>
            <a:r>
              <a:rPr lang="ru-RU" dirty="0" smtClean="0"/>
              <a:t> и Даниловскому. Небольшие популяции встречаются на территории Ярославского, </a:t>
            </a:r>
            <a:r>
              <a:rPr lang="ru-RU" dirty="0" err="1" smtClean="0"/>
              <a:t>Гаврилов-Ямского</a:t>
            </a:r>
            <a:r>
              <a:rPr lang="ru-RU" dirty="0" smtClean="0"/>
              <a:t>, Борисоглебского и на западе </a:t>
            </a:r>
            <a:r>
              <a:rPr lang="ru-RU" dirty="0" err="1" smtClean="0"/>
              <a:t>Переславского</a:t>
            </a:r>
            <a:r>
              <a:rPr lang="ru-RU" dirty="0" smtClean="0"/>
              <a:t> районов. Точная численность на территории области неизвестна, но очень низка.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62484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900" b="1" dirty="0" smtClean="0"/>
          </a:p>
          <a:p>
            <a:pPr algn="ctr">
              <a:buNone/>
            </a:pPr>
            <a:r>
              <a:rPr lang="ru-RU" sz="2900" b="1" dirty="0" smtClean="0"/>
              <a:t>    </a:t>
            </a:r>
          </a:p>
          <a:p>
            <a:pPr algn="ctr">
              <a:buNone/>
            </a:pPr>
            <a:endParaRPr lang="ru-RU" sz="2900" b="1" dirty="0" smtClean="0"/>
          </a:p>
          <a:p>
            <a:pPr algn="ctr">
              <a:buNone/>
            </a:pPr>
            <a:endParaRPr lang="ru-RU" sz="2900" b="1" dirty="0" smtClean="0"/>
          </a:p>
          <a:p>
            <a:pPr algn="ctr">
              <a:buNone/>
            </a:pPr>
            <a:r>
              <a:rPr lang="ru-RU" sz="2900" b="1" dirty="0" smtClean="0"/>
              <a:t> С длинным гибким телом,</a:t>
            </a:r>
          </a:p>
          <a:p>
            <a:pPr algn="ctr">
              <a:buNone/>
            </a:pPr>
            <a:r>
              <a:rPr lang="ru-RU" sz="2900" b="1" dirty="0" smtClean="0"/>
              <a:t>     Очень я прыгучая.</a:t>
            </a:r>
          </a:p>
          <a:p>
            <a:pPr algn="ctr">
              <a:buNone/>
            </a:pPr>
            <a:r>
              <a:rPr lang="ru-RU" sz="2900" b="1" dirty="0" smtClean="0"/>
              <a:t>     Занимаюсь делом -</a:t>
            </a:r>
          </a:p>
          <a:p>
            <a:pPr algn="ctr">
              <a:buNone/>
            </a:pPr>
            <a:r>
              <a:rPr lang="ru-RU" sz="2900" b="1" dirty="0" smtClean="0"/>
              <a:t>     Ловлю мышей </a:t>
            </a:r>
            <a:r>
              <a:rPr lang="ru-RU" sz="2900" b="1" dirty="0" err="1" smtClean="0"/>
              <a:t>вреднючих</a:t>
            </a:r>
            <a:r>
              <a:rPr lang="ru-RU" sz="2900" b="1" dirty="0" smtClean="0"/>
              <a:t>.</a:t>
            </a:r>
          </a:p>
          <a:p>
            <a:pPr algn="ctr">
              <a:buNone/>
            </a:pPr>
            <a:r>
              <a:rPr lang="ru-RU" sz="2900" b="1" dirty="0" smtClean="0"/>
              <a:t>     Я хищник, имя нежное,</a:t>
            </a:r>
          </a:p>
          <a:p>
            <a:pPr algn="ctr">
              <a:buNone/>
            </a:pPr>
            <a:r>
              <a:rPr lang="ru-RU" sz="2900" b="1" dirty="0" smtClean="0"/>
              <a:t>     Но к нежности небрежная .</a:t>
            </a:r>
          </a:p>
          <a:p>
            <a:pPr algn="ctr"/>
            <a:endParaRPr lang="ru-RU" dirty="0"/>
          </a:p>
        </p:txBody>
      </p:sp>
      <p:pic>
        <p:nvPicPr>
          <p:cNvPr id="32770" name="Picture 2" descr="https://avatars.mds.yandex.net/get-pdb/1622846/d62ce779-ced3-4563-9d12-8c342c8ce37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569" y="1052736"/>
            <a:ext cx="583264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dirty="0" smtClean="0"/>
              <a:t>ЛЕСНАЯ КУНИЦА</a:t>
            </a:r>
            <a:endParaRPr lang="ru-RU" sz="32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8024" y="609600"/>
            <a:ext cx="4127376" cy="4800600"/>
          </a:xfrm>
        </p:spPr>
        <p:txBody>
          <a:bodyPr/>
          <a:lstStyle/>
          <a:p>
            <a:r>
              <a:rPr lang="ru-RU" dirty="0" smtClean="0"/>
              <a:t>АМЕРИКАНСКАЯ НОРКА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im0-tub-ru.yandex.net/i?id=b4f5856a877f149d1f32c15fc3623c68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72000" cy="3048001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931085/7b2b0721-4ccf-495e-8ce1-103503099904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821560" cy="3215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971</TotalTime>
  <Words>1101</Words>
  <Application>Microsoft Office PowerPoint</Application>
  <PresentationFormat>Экран (4:3)</PresentationFormat>
  <Paragraphs>217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МОУ ДО Ярюц «радуга»  ЖИВОТНЫй мир ЯРОСЛАВСКОЙ ОБЛАСТИ (млекопитающие)     Ярославль, 2020</vt:lpstr>
      <vt:lpstr>ЖИВОТНЫЙ МИР ЯРОСЛАВСКОЙ ОБЛАСТИ</vt:lpstr>
      <vt:lpstr>БУРЫЙ МЕДВЕДЬ</vt:lpstr>
      <vt:lpstr>ЛОСЬ</vt:lpstr>
      <vt:lpstr>ВОЛК</vt:lpstr>
      <vt:lpstr>ЛИСИЦА</vt:lpstr>
      <vt:lpstr>РЫСЬ</vt:lpstr>
      <vt:lpstr>ГОРНОСТАЙ</vt:lpstr>
      <vt:lpstr>ЛЕСНАЯ КУНИЦА</vt:lpstr>
      <vt:lpstr>ЧЕРНЫЙ ХОРЬ</vt:lpstr>
      <vt:lpstr>ЗАЯЦ БЕЛЯК</vt:lpstr>
      <vt:lpstr>ЗАЯЦ РУСАК</vt:lpstr>
      <vt:lpstr>КАБАН</vt:lpstr>
      <vt:lpstr>РЕЧНОЙ БОБР</vt:lpstr>
      <vt:lpstr>БЕЛКА</vt:lpstr>
      <vt:lpstr>ЕЖ ОБЫКНОВЕННЫЙ</vt:lpstr>
      <vt:lpstr>КРОТ</vt:lpstr>
      <vt:lpstr>ЕНОТОВИДНАЯ СОБАКА</vt:lpstr>
      <vt:lpstr>ОНДАТРА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ЯРОСЛАВСКОЙ ОБЛАСТИ     Ярославль, 2019</dc:title>
  <dc:creator>Li</dc:creator>
  <cp:lastModifiedBy>Радуга ЯрЮЦ</cp:lastModifiedBy>
  <cp:revision>71</cp:revision>
  <dcterms:created xsi:type="dcterms:W3CDTF">2019-11-13T17:17:37Z</dcterms:created>
  <dcterms:modified xsi:type="dcterms:W3CDTF">2020-03-23T09:02:23Z</dcterms:modified>
</cp:coreProperties>
</file>