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319" r:id="rId4"/>
    <p:sldId id="372" r:id="rId5"/>
    <p:sldId id="371" r:id="rId6"/>
    <p:sldId id="370" r:id="rId7"/>
    <p:sldId id="369" r:id="rId8"/>
    <p:sldId id="373" r:id="rId9"/>
    <p:sldId id="377" r:id="rId10"/>
    <p:sldId id="376" r:id="rId11"/>
    <p:sldId id="393" r:id="rId12"/>
    <p:sldId id="374" r:id="rId13"/>
    <p:sldId id="378" r:id="rId14"/>
    <p:sldId id="382" r:id="rId15"/>
    <p:sldId id="381" r:id="rId16"/>
    <p:sldId id="380" r:id="rId17"/>
    <p:sldId id="379" r:id="rId18"/>
    <p:sldId id="383" r:id="rId19"/>
    <p:sldId id="387" r:id="rId20"/>
    <p:sldId id="386" r:id="rId21"/>
    <p:sldId id="385" r:id="rId22"/>
    <p:sldId id="384" r:id="rId23"/>
    <p:sldId id="388" r:id="rId24"/>
    <p:sldId id="392" r:id="rId25"/>
    <p:sldId id="391" r:id="rId26"/>
    <p:sldId id="390" r:id="rId27"/>
    <p:sldId id="389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800000"/>
    <a:srgbClr val="00FF00"/>
    <a:srgbClr val="2E3917"/>
    <a:srgbClr val="A50021"/>
    <a:srgbClr val="007033"/>
    <a:srgbClr val="D4D3DF"/>
    <a:srgbClr val="642F04"/>
    <a:srgbClr val="351413"/>
    <a:srgbClr val="21291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4907" autoAdjust="0"/>
    <p:restoredTop sz="94660"/>
  </p:normalViewPr>
  <p:slideViewPr>
    <p:cSldViewPr>
      <p:cViewPr varScale="1">
        <p:scale>
          <a:sx n="97" d="100"/>
          <a:sy n="97" d="100"/>
        </p:scale>
        <p:origin x="-11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63BEF-93B8-46E2-9E17-1E082CCA5161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637E2-DC3F-4D12-BC14-6992AC1D16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2182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9413D5-C178-4D2A-87C4-B25D6DF7E349}" type="slidenum">
              <a:rPr lang="ru-RU" smtClean="0"/>
              <a:pPr/>
              <a:t>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12276802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10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9717048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10666248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19950138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11870459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30489849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38665818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10327441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31801963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18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1315295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19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1049169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15503-F96C-444A-9BF1-735A2AC34F68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32551829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20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4665098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8604193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31283499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3203372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5800155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1598353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17147490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4134728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795506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3257659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3294159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3787139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323307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8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10174948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9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3220163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32C04-C30A-4CC7-ACC3-8D07A76C134E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3.png"/><Relationship Id="rId4" Type="http://schemas.openxmlformats.org/officeDocument/2006/relationships/slide" Target="slide2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slide" Target="slid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3.jpeg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slide" Target="slide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3.jpeg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slide" Target="slid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3.jpeg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slide" Target="slide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3.jpeg"/><Relationship Id="rId9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30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2.png"/><Relationship Id="rId12" Type="http://schemas.microsoft.com/office/2007/relationships/media" Target="../media/media1.mp3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11.png"/><Relationship Id="rId11" Type="http://schemas.openxmlformats.org/officeDocument/2006/relationships/image" Target="../media/image29.gif"/><Relationship Id="rId5" Type="http://schemas.openxmlformats.org/officeDocument/2006/relationships/image" Target="../media/image23.jpeg"/><Relationship Id="rId10" Type="http://schemas.openxmlformats.org/officeDocument/2006/relationships/image" Target="../media/image28.png"/><Relationship Id="rId4" Type="http://schemas.openxmlformats.org/officeDocument/2006/relationships/audio" Target="../media/audio1.wav"/><Relationship Id="rId9" Type="http://schemas.openxmlformats.org/officeDocument/2006/relationships/image" Target="../media/image9.png"/><Relationship Id="rId1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slide" Target="slide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2.jpeg"/><Relationship Id="rId9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slide" Target="slide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2.jpeg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1.xml"/><Relationship Id="rId18" Type="http://schemas.openxmlformats.org/officeDocument/2006/relationships/slide" Target="slide16.xml"/><Relationship Id="rId26" Type="http://schemas.openxmlformats.org/officeDocument/2006/relationships/slide" Target="slide24.xml"/><Relationship Id="rId3" Type="http://schemas.openxmlformats.org/officeDocument/2006/relationships/image" Target="../media/image5.jpeg"/><Relationship Id="rId21" Type="http://schemas.openxmlformats.org/officeDocument/2006/relationships/slide" Target="slide19.xml"/><Relationship Id="rId7" Type="http://schemas.openxmlformats.org/officeDocument/2006/relationships/slide" Target="slide5.xml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5" Type="http://schemas.openxmlformats.org/officeDocument/2006/relationships/slide" Target="slide23.xml"/><Relationship Id="rId2" Type="http://schemas.openxmlformats.org/officeDocument/2006/relationships/notesSlide" Target="../notesSlides/notesSlide2.xml"/><Relationship Id="rId16" Type="http://schemas.openxmlformats.org/officeDocument/2006/relationships/slide" Target="slide14.xml"/><Relationship Id="rId20" Type="http://schemas.openxmlformats.org/officeDocument/2006/relationships/slide" Target="slide18.xml"/><Relationship Id="rId29" Type="http://schemas.openxmlformats.org/officeDocument/2006/relationships/slide" Target="slide2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slide" Target="slide9.xml"/><Relationship Id="rId24" Type="http://schemas.openxmlformats.org/officeDocument/2006/relationships/slide" Target="slide22.xml"/><Relationship Id="rId32" Type="http://schemas.openxmlformats.org/officeDocument/2006/relationships/image" Target="../media/image9.png"/><Relationship Id="rId5" Type="http://schemas.openxmlformats.org/officeDocument/2006/relationships/slide" Target="slide3.xml"/><Relationship Id="rId15" Type="http://schemas.openxmlformats.org/officeDocument/2006/relationships/slide" Target="slide13.xml"/><Relationship Id="rId23" Type="http://schemas.openxmlformats.org/officeDocument/2006/relationships/slide" Target="slide21.xml"/><Relationship Id="rId28" Type="http://schemas.openxmlformats.org/officeDocument/2006/relationships/slide" Target="slide26.xml"/><Relationship Id="rId10" Type="http://schemas.openxmlformats.org/officeDocument/2006/relationships/slide" Target="slide8.xml"/><Relationship Id="rId19" Type="http://schemas.openxmlformats.org/officeDocument/2006/relationships/slide" Target="slide17.xml"/><Relationship Id="rId31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slide" Target="slide7.xml"/><Relationship Id="rId14" Type="http://schemas.openxmlformats.org/officeDocument/2006/relationships/slide" Target="slide12.xml"/><Relationship Id="rId22" Type="http://schemas.openxmlformats.org/officeDocument/2006/relationships/slide" Target="slide20.xml"/><Relationship Id="rId27" Type="http://schemas.openxmlformats.org/officeDocument/2006/relationships/slide" Target="slide25.xml"/><Relationship Id="rId30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slide" Target="slide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2.jpeg"/><Relationship Id="rId9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slide" Target="slide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2.jpeg"/><Relationship Id="rId9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slide" Target="slide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2.jpeg"/><Relationship Id="rId9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slide" Target="slide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40.png"/><Relationship Id="rId4" Type="http://schemas.openxmlformats.org/officeDocument/2006/relationships/image" Target="../media/image38.jpeg"/><Relationship Id="rId9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slide" Target="slide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8.jpeg"/><Relationship Id="rId9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slide" Target="slide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8.jpeg"/><Relationship Id="rId9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slide" Target="slide2.xml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40.png"/><Relationship Id="rId5" Type="http://schemas.openxmlformats.org/officeDocument/2006/relationships/image" Target="../media/image11.png"/><Relationship Id="rId10" Type="http://schemas.openxmlformats.org/officeDocument/2006/relationships/image" Target="../media/image44.png"/><Relationship Id="rId4" Type="http://schemas.openxmlformats.org/officeDocument/2006/relationships/image" Target="../media/image38.jpeg"/><Relationship Id="rId9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slide" Target="slide2.xml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40.png"/><Relationship Id="rId5" Type="http://schemas.openxmlformats.org/officeDocument/2006/relationships/image" Target="../media/image11.png"/><Relationship Id="rId10" Type="http://schemas.openxmlformats.org/officeDocument/2006/relationships/image" Target="../media/image47.png"/><Relationship Id="rId4" Type="http://schemas.openxmlformats.org/officeDocument/2006/relationships/image" Target="../media/image38.jpeg"/><Relationship Id="rId9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nsportal.ru/nachalnaya-shkola/okruzhayushchii-mir/2013/11/30/zanimatelnaya-viktorina-o-tsvetakh" TargetMode="External"/><Relationship Id="rId13" Type="http://schemas.openxmlformats.org/officeDocument/2006/relationships/hyperlink" Target="http://graphics.in.ua/cat/PSD.Globe-flower.035.3.jpg" TargetMode="External"/><Relationship Id="rId18" Type="http://schemas.openxmlformats.org/officeDocument/2006/relationships/hyperlink" Target="http://s54.radikal.ru/i146/1101/5c/0b47794c5f1d.jpg" TargetMode="External"/><Relationship Id="rId26" Type="http://schemas.openxmlformats.org/officeDocument/2006/relationships/hyperlink" Target="http://vsvete-lubvi.ucoz.com/_fr/0/s3426308.jpg" TargetMode="External"/><Relationship Id="rId39" Type="http://schemas.openxmlformats.org/officeDocument/2006/relationships/hyperlink" Target="http://rebus1.com/pictures/653.jpg" TargetMode="External"/><Relationship Id="rId3" Type="http://schemas.openxmlformats.org/officeDocument/2006/relationships/slide" Target="slide1.xml"/><Relationship Id="rId21" Type="http://schemas.openxmlformats.org/officeDocument/2006/relationships/hyperlink" Target="http://img.zoneland.ru/images3/3949871430.jpeg.jpg" TargetMode="External"/><Relationship Id="rId34" Type="http://schemas.openxmlformats.org/officeDocument/2006/relationships/hyperlink" Target="http://allriddles.ru/pictures/rebuses/word/ru/139_sunflower.png" TargetMode="External"/><Relationship Id="rId7" Type="http://schemas.openxmlformats.org/officeDocument/2006/relationships/hyperlink" Target="http://ped-kopilka.ru/blogs/nemtinova-elena/cvetochnaja-karusel.html" TargetMode="External"/><Relationship Id="rId12" Type="http://schemas.openxmlformats.org/officeDocument/2006/relationships/hyperlink" Target="http://gornyimed.ru/images/gallery_09-2011/640.13_.jpeg" TargetMode="External"/><Relationship Id="rId17" Type="http://schemas.openxmlformats.org/officeDocument/2006/relationships/hyperlink" Target="http://vignette2.wikia.nocookie.net/ezic/images/a/a4/Tryam.0-01-31.jpg/revision/latest?cb=20140112120624&amp;path-prefix=ru" TargetMode="External"/><Relationship Id="rId25" Type="http://schemas.openxmlformats.org/officeDocument/2006/relationships/hyperlink" Target="http://wdesk.ru/_ph/22/2/137123817.gif?1434224450" TargetMode="External"/><Relationship Id="rId33" Type="http://schemas.openxmlformats.org/officeDocument/2006/relationships/hyperlink" Target="http://rebus1.com/pictures/etc/direct.gif" TargetMode="External"/><Relationship Id="rId38" Type="http://schemas.openxmlformats.org/officeDocument/2006/relationships/hyperlink" Target="http://rebus1.com/pictures/314.jpg" TargetMode="External"/><Relationship Id="rId2" Type="http://schemas.openxmlformats.org/officeDocument/2006/relationships/image" Target="../media/image5.jpeg"/><Relationship Id="rId16" Type="http://schemas.openxmlformats.org/officeDocument/2006/relationships/hyperlink" Target="http://ktosnami.ru/Uploads/Image/cCRFFu7UkG3Jibtao789g.jpg" TargetMode="External"/><Relationship Id="rId20" Type="http://schemas.openxmlformats.org/officeDocument/2006/relationships/hyperlink" Target="http://www.holistichandsohio.com/publishImages/index~~element35.jpg" TargetMode="External"/><Relationship Id="rId29" Type="http://schemas.openxmlformats.org/officeDocument/2006/relationships/hyperlink" Target="http://www.med-travy.ru/wp-content/uploads/2015/05/114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ed-kopilka.ru/blogs/svetlana-vladimirovna-tarasova/vneklasnoe-meroprijatie-puteshestvie-v-mir-cvetov.html" TargetMode="External"/><Relationship Id="rId11" Type="http://schemas.openxmlformats.org/officeDocument/2006/relationships/hyperlink" Target="http://img-fotki.yandex.ru/get/6728/130939146.2a/0_aadfc_19d8433f_L.gif" TargetMode="External"/><Relationship Id="rId24" Type="http://schemas.openxmlformats.org/officeDocument/2006/relationships/hyperlink" Target="http://img-fotki.yandex.ru/get/6431/47407354.b90/0_11bca1_bb0a9ec4_orig.png" TargetMode="External"/><Relationship Id="rId32" Type="http://schemas.openxmlformats.org/officeDocument/2006/relationships/hyperlink" Target="http://rebus1.com/pictures/302.jpg" TargetMode="External"/><Relationship Id="rId37" Type="http://schemas.openxmlformats.org/officeDocument/2006/relationships/hyperlink" Target="http://rebus1.com/pictures/etc/koma1.jpg" TargetMode="External"/><Relationship Id="rId5" Type="http://schemas.openxmlformats.org/officeDocument/2006/relationships/hyperlink" Target="http://elenaranko.ucoz.ru/" TargetMode="External"/><Relationship Id="rId15" Type="http://schemas.openxmlformats.org/officeDocument/2006/relationships/hyperlink" Target="http://f14.ifotki.info/org/c1af65bf0ab5ca62e474b06edf692ff1b2eaa3152413732.jpg" TargetMode="External"/><Relationship Id="rId23" Type="http://schemas.openxmlformats.org/officeDocument/2006/relationships/hyperlink" Target="http://static.comon.ru/file.ashx?index=b84d7cb7-f7a4-4bbf-b2b6-d6c24275fcb1" TargetMode="External"/><Relationship Id="rId28" Type="http://schemas.openxmlformats.org/officeDocument/2006/relationships/hyperlink" Target="http://missbagira.ru/images/bagira/2015/03/cvety-shipovnika-650x488.jpg" TargetMode="External"/><Relationship Id="rId36" Type="http://schemas.openxmlformats.org/officeDocument/2006/relationships/hyperlink" Target="http://rebus1.com/pictures/208.jpg" TargetMode="External"/><Relationship Id="rId10" Type="http://schemas.openxmlformats.org/officeDocument/2006/relationships/hyperlink" Target="http://img-fotki.yandex.ru/get/5635/155285065.32/0_c2519_2e8e5b68_L.jpg" TargetMode="External"/><Relationship Id="rId19" Type="http://schemas.openxmlformats.org/officeDocument/2006/relationships/hyperlink" Target="http://cultandart.ru/uploads/posts_meta/32618_post-hf3qtsgqq2.jpg" TargetMode="External"/><Relationship Id="rId31" Type="http://schemas.openxmlformats.org/officeDocument/2006/relationships/hyperlink" Target="http://otvetina.ru/wp-content/uploads/2014/02/IasNRKtdv-4.jpg" TargetMode="External"/><Relationship Id="rId4" Type="http://schemas.openxmlformats.org/officeDocument/2006/relationships/image" Target="../media/image9.png"/><Relationship Id="rId9" Type="http://schemas.openxmlformats.org/officeDocument/2006/relationships/hyperlink" Target="http://ped-kopilka.ru/vneklasnaja-rabota/viktoriny/viktorina-dlja-shkolnikov-na-temu-lekarstvenye-travy.html" TargetMode="External"/><Relationship Id="rId14" Type="http://schemas.openxmlformats.org/officeDocument/2006/relationships/hyperlink" Target="http://fotografii-cvetov.ru/img/cikoriy-obyknovennyy/200/cikoriy-obyknovennyy-foto-6.jpg" TargetMode="External"/><Relationship Id="rId22" Type="http://schemas.openxmlformats.org/officeDocument/2006/relationships/hyperlink" Target="http://s011.radikal.ru/i315/1011/90/935ab9a2f59a.jpg" TargetMode="External"/><Relationship Id="rId27" Type="http://schemas.openxmlformats.org/officeDocument/2006/relationships/hyperlink" Target="http://lektrava.ru/upload/resize_cache/iblock/762/640_480_2db3e3627a89039bfb4ad98f7fa480f1f/76241e47a24af6511d15477afa7eccef.jpg" TargetMode="External"/><Relationship Id="rId30" Type="http://schemas.openxmlformats.org/officeDocument/2006/relationships/hyperlink" Target="http://m2motors.com.ua/bin/img/lechenie-prostatita-monastyrskim-chaem-12890-small.png" TargetMode="External"/><Relationship Id="rId35" Type="http://schemas.openxmlformats.org/officeDocument/2006/relationships/hyperlink" Target="http://allforchildren.ru/ex/r/rebus13.jp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Рисунок18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323528" y="6165304"/>
            <a:ext cx="1606332" cy="360040"/>
          </a:xfrm>
          <a:prstGeom prst="rect">
            <a:avLst/>
          </a:prstGeom>
        </p:spPr>
      </p:pic>
      <p:pic>
        <p:nvPicPr>
          <p:cNvPr id="12" name="Рисунок 11" descr="Рисунок19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2555776" y="6165304"/>
            <a:ext cx="2808312" cy="37444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3528" y="404664"/>
            <a:ext cx="7848872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Интерактивная игра</a:t>
            </a:r>
          </a:p>
          <a:p>
            <a:pPr algn="ctr"/>
            <a:r>
              <a:rPr lang="ru-RU" sz="7200" b="1" spc="50" dirty="0" smtClean="0">
                <a:ln w="11430"/>
                <a:solidFill>
                  <a:srgbClr val="00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Цветик  -</a:t>
            </a:r>
            <a:r>
              <a:rPr lang="ru-RU" sz="7200" b="1" spc="50" dirty="0" err="1" smtClean="0">
                <a:ln w="11430"/>
                <a:solidFill>
                  <a:srgbClr val="00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семицветик</a:t>
            </a:r>
            <a:r>
              <a:rPr lang="ru-RU" sz="7200" b="1" spc="50" dirty="0" smtClean="0">
                <a:ln w="11430"/>
                <a:solidFill>
                  <a:srgbClr val="00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 </a:t>
            </a:r>
            <a:endParaRPr lang="ru-RU" sz="7200" b="1" spc="50" dirty="0" smtClean="0">
              <a:ln w="11430"/>
              <a:solidFill>
                <a:srgbClr val="00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68660" y="3041295"/>
            <a:ext cx="723393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400" b="1" i="1" dirty="0" smtClean="0">
                <a:solidFill>
                  <a:srgbClr val="FF0000"/>
                </a:solidFill>
                <a:latin typeface="Georgia" pitchFamily="18" charset="0"/>
              </a:rPr>
              <a:t>Ромашки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>
                <a:solidFill>
                  <a:srgbClr val="002060"/>
                </a:solidFill>
                <a:latin typeface="Georgia" pitchFamily="18" charset="0"/>
              </a:rPr>
              <a:t>Какие цветы собирал 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Ёжик </a:t>
            </a:r>
            <a:r>
              <a:rPr lang="ru-RU" sz="2800" b="1" dirty="0">
                <a:solidFill>
                  <a:srgbClr val="002060"/>
                </a:solidFill>
                <a:latin typeface="Georgia" pitchFamily="18" charset="0"/>
              </a:rPr>
              <a:t>для того, чтобы подарить их Зайцу на день рождения в сказке 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С. Козлова </a:t>
            </a:r>
            <a:r>
              <a:rPr lang="ru-RU" sz="2800" b="1" dirty="0">
                <a:solidFill>
                  <a:srgbClr val="002060"/>
                </a:solidFill>
                <a:latin typeface="Georgia" pitchFamily="18" charset="0"/>
              </a:rPr>
              <a:t>«Трям, здравствуйте»? </a:t>
            </a:r>
            <a:endParaRPr lang="ru-RU" sz="2800" b="1" dirty="0" smtClean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30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55576" y="404664"/>
            <a:ext cx="626469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rgbClr val="2E3917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ЦВЕТЫ И СКАЗКИ</a:t>
            </a:r>
            <a:endParaRPr lang="ru-RU" sz="4000" b="1" spc="50" dirty="0">
              <a:ln w="11430">
                <a:solidFill>
                  <a:srgbClr val="2E3917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27784" y="3792997"/>
            <a:ext cx="2520280" cy="1890210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910471" y="3627567"/>
            <a:ext cx="777686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400" b="1" i="1" dirty="0" smtClean="0">
                <a:solidFill>
                  <a:srgbClr val="FF0000"/>
                </a:solidFill>
                <a:latin typeface="Georgia" pitchFamily="18" charset="0"/>
              </a:rPr>
              <a:t>Цветик - семицветик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51520" y="1322412"/>
            <a:ext cx="806489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Лепестки какого удивительного </a:t>
            </a:r>
            <a:r>
              <a:rPr lang="ru-RU" sz="2400" b="1" dirty="0">
                <a:solidFill>
                  <a:srgbClr val="002060"/>
                </a:solidFill>
                <a:latin typeface="Georgia" pitchFamily="18" charset="0"/>
              </a:rPr>
              <a:t>цветка помогли девочке получить горы игрушек, много-много сладостей, побывать на Северном полюсе…, и, наконец, понять, что счастливым человек можно стать лишь тогда, когда помогаешь другим, заботишься о ком-то? </a:t>
            </a:r>
            <a:endParaRPr lang="ru-RU" sz="2400" b="1" dirty="0" smtClean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40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5576" y="404664"/>
            <a:ext cx="626469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rgbClr val="2E3917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ЦВЕТЫ И СКАЗКИ</a:t>
            </a:r>
            <a:endParaRPr lang="ru-RU" sz="4000" b="1" spc="50" dirty="0">
              <a:ln w="11430">
                <a:solidFill>
                  <a:srgbClr val="2E3917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771800" y="4444322"/>
            <a:ext cx="2400425" cy="1800319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131840" y="2649579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400" b="1" i="1" dirty="0" smtClean="0">
                <a:solidFill>
                  <a:srgbClr val="FF0000"/>
                </a:solidFill>
                <a:latin typeface="Georgia" pitchFamily="18" charset="0"/>
              </a:rPr>
              <a:t>Роза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71500" y="1210422"/>
            <a:ext cx="763284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Georgia" pitchFamily="18" charset="0"/>
              </a:rPr>
              <a:t>Какой цветок получила в подарок императорская дочь в сказке </a:t>
            </a:r>
            <a:endParaRPr lang="ru-RU" sz="28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Г</a:t>
            </a:r>
            <a:r>
              <a:rPr lang="ru-RU" sz="2800" b="1" dirty="0">
                <a:solidFill>
                  <a:srgbClr val="002060"/>
                </a:solidFill>
                <a:latin typeface="Georgia" pitchFamily="18" charset="0"/>
              </a:rPr>
              <a:t>.-Х. Андерсена «Свинопас»? </a:t>
            </a:r>
            <a:endParaRPr lang="ru-RU" sz="2800" b="1" dirty="0" smtClean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50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55576" y="404664"/>
            <a:ext cx="626469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rgbClr val="2E3917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ЦВЕТЫ И СКАЗКИ</a:t>
            </a:r>
            <a:endParaRPr lang="ru-RU" sz="4000" b="1" spc="50" dirty="0">
              <a:ln w="11430">
                <a:solidFill>
                  <a:srgbClr val="2E3917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951820" y="3419020"/>
            <a:ext cx="1872208" cy="2248321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890856" y="3461231"/>
            <a:ext cx="37444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800" b="1" i="1" dirty="0" smtClean="0">
                <a:solidFill>
                  <a:srgbClr val="FF0000"/>
                </a:solidFill>
                <a:latin typeface="Georgia" pitchFamily="18" charset="0"/>
              </a:rPr>
              <a:t>Лотос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67544" y="988502"/>
            <a:ext cx="763284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Предлог с игрой соедините,</a:t>
            </a:r>
            <a:br>
              <a:rPr 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И чудо вдруг </a:t>
            </a:r>
            <a:r>
              <a:rPr lang="ru-RU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произойдёт</a:t>
            </a:r>
            <a:r>
              <a:rPr 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:</a:t>
            </a:r>
            <a:br>
              <a:rPr 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Цветок Египта знаменитый</a:t>
            </a:r>
            <a:br>
              <a:rPr 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Пред вами сразу </a:t>
            </a:r>
            <a:r>
              <a:rPr lang="ru-RU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зацветёт</a:t>
            </a:r>
            <a:r>
              <a:rPr 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  <a:endParaRPr lang="ru-RU" sz="2800" b="1" dirty="0" smtClean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10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62665" y="366827"/>
            <a:ext cx="7200799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ЦВЕТОЧНЫЙ КАЛЕЙДОСКОП</a:t>
            </a:r>
            <a:endParaRPr lang="ru-RU" sz="3600" b="1" spc="50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99486" y="2841573"/>
            <a:ext cx="2736303" cy="2027587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261355" y="2316554"/>
            <a:ext cx="374441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400" b="1" i="1" dirty="0" smtClean="0">
                <a:solidFill>
                  <a:srgbClr val="FF0000"/>
                </a:solidFill>
                <a:latin typeface="Georgia" pitchFamily="18" charset="0"/>
              </a:rPr>
              <a:t>Подсолнух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79512" y="957498"/>
            <a:ext cx="763284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Какой </a:t>
            </a:r>
            <a:r>
              <a:rPr lang="ru-RU" sz="2800" b="1" dirty="0">
                <a:solidFill>
                  <a:srgbClr val="002060"/>
                </a:solidFill>
                <a:latin typeface="Georgia" pitchFamily="18" charset="0"/>
              </a:rPr>
              <a:t>цветок, в известном мультфильме, стал домиком амурскому тигрёнку? </a:t>
            </a:r>
            <a:endParaRPr lang="ru-RU" sz="2800" b="1" dirty="0" smtClean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20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62665" y="366827"/>
            <a:ext cx="7200799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ЦВЕТОЧНЫЙ КАЛЕЙДОСКОП</a:t>
            </a:r>
            <a:endParaRPr lang="ru-RU" sz="3600" b="1" spc="50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23728" y="3212976"/>
            <a:ext cx="3583158" cy="2791877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2354695"/>
            <a:ext cx="7776864" cy="121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400" b="1" i="1" dirty="0" smtClean="0">
                <a:solidFill>
                  <a:srgbClr val="FF0000"/>
                </a:solidFill>
                <a:latin typeface="Georgia" pitchFamily="18" charset="0"/>
              </a:rPr>
              <a:t>«Ночной цветок»</a:t>
            </a:r>
            <a:endParaRPr lang="ru-RU" sz="4400" b="1" i="1" dirty="0">
              <a:solidFill>
                <a:srgbClr val="FF0000"/>
              </a:solidFill>
              <a:latin typeface="Georgia" pitchFamily="18" charset="0"/>
            </a:endParaRPr>
          </a:p>
          <a:p>
            <a:pPr>
              <a:spcBef>
                <a:spcPct val="20000"/>
              </a:spcBef>
            </a:pPr>
            <a:endParaRPr lang="ru-RU" sz="2400" i="1" dirty="0" smtClean="0"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62665" y="1027539"/>
            <a:ext cx="763284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В </a:t>
            </a:r>
            <a:r>
              <a:rPr lang="ru-RU" sz="2800" b="1" dirty="0">
                <a:solidFill>
                  <a:srgbClr val="002060"/>
                </a:solidFill>
                <a:latin typeface="Georgia" pitchFamily="18" charset="0"/>
              </a:rPr>
              <a:t>каком мультфильме Котёнок, Утёнок и Цыплёнок отправились на поиски лечебного цветка?</a:t>
            </a:r>
            <a:endParaRPr lang="ru-RU" sz="2800" b="1" dirty="0" smtClean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30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62665" y="366827"/>
            <a:ext cx="7200799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ЦВЕТОЧНЫЙ КАЛЕЙДОСКОП</a:t>
            </a:r>
            <a:endParaRPr lang="ru-RU" sz="3600" b="1" spc="50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30857" y="3218571"/>
            <a:ext cx="4000872" cy="3000654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98363" y="2024453"/>
            <a:ext cx="7776864" cy="190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i="1" dirty="0" smtClean="0">
                <a:solidFill>
                  <a:srgbClr val="FF0000"/>
                </a:solidFill>
                <a:latin typeface="Georgia" pitchFamily="18" charset="0"/>
              </a:rPr>
              <a:t>Ландыши.</a:t>
            </a:r>
          </a:p>
          <a:p>
            <a:pPr algn="just">
              <a:spcBef>
                <a:spcPct val="20000"/>
              </a:spcBef>
            </a:pPr>
            <a:r>
              <a:rPr lang="ru-RU" sz="2800" b="1" i="1" dirty="0" smtClean="0">
                <a:solidFill>
                  <a:srgbClr val="FF0000"/>
                </a:solidFill>
                <a:latin typeface="Georgia" pitchFamily="18" charset="0"/>
              </a:rPr>
              <a:t> «Если мы не увидим первые ландыши, то опоздаем на целую весну!»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99593" y="1140312"/>
            <a:ext cx="76328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Какими цветами восхищался Паровозик из Ромашкова?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40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62665" y="366827"/>
            <a:ext cx="7200799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ЦВЕТОЧНЫЙ КАЛЕЙДОСКОП</a:t>
            </a:r>
            <a:endParaRPr lang="ru-RU" sz="3600" b="1" spc="50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95736" y="3645024"/>
            <a:ext cx="3528393" cy="2646295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54461" y="2945849"/>
            <a:ext cx="777686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400" b="1" i="1" dirty="0" smtClean="0">
                <a:solidFill>
                  <a:srgbClr val="FF0000"/>
                </a:solidFill>
                <a:latin typeface="Georgia" pitchFamily="18" charset="0"/>
              </a:rPr>
              <a:t>«Волшебный цветок»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800" b="1">
                <a:solidFill>
                  <a:srgbClr val="002060"/>
                </a:solidFill>
                <a:latin typeface="Georgia" pitchFamily="18" charset="0"/>
              </a:rPr>
              <a:t>Узнай  и исполни песню.</a:t>
            </a:r>
            <a:endParaRPr lang="ru-RU" sz="28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50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62665" y="366827"/>
            <a:ext cx="7200799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ЦВЕТОЧНЫЙ КАЛЕЙДОСКОП</a:t>
            </a:r>
            <a:endParaRPr lang="ru-RU" sz="3600" b="1" spc="50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43808" y="1791981"/>
            <a:ext cx="2444243" cy="133779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87314" y="1949262"/>
            <a:ext cx="593148" cy="926794"/>
          </a:xfrm>
          <a:prstGeom prst="rect">
            <a:avLst/>
          </a:prstGeom>
        </p:spPr>
      </p:pic>
      <p:pic>
        <p:nvPicPr>
          <p:cNvPr id="5" name="Волшебный цветок ( ) [mobilmusic.ru]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2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2707430" y="2342238"/>
            <a:ext cx="609600" cy="609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980827" y="3555449"/>
            <a:ext cx="2307224" cy="23072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80107" y="2132856"/>
            <a:ext cx="777686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400" b="1" i="1" dirty="0" smtClean="0">
                <a:solidFill>
                  <a:srgbClr val="FF0000"/>
                </a:solidFill>
                <a:latin typeface="Georgia" pitchFamily="18" charset="0"/>
              </a:rPr>
              <a:t>Ромашка лекарственная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Какой цветок используется </a:t>
            </a:r>
            <a:r>
              <a:rPr lang="ru-RU" sz="2800" b="1" dirty="0">
                <a:solidFill>
                  <a:srgbClr val="002060"/>
                </a:solidFill>
                <a:latin typeface="Georgia" pitchFamily="18" charset="0"/>
              </a:rPr>
              <a:t>при простуде и 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кашле?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10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23528" y="404664"/>
            <a:ext cx="6696744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ЦВЕТОЧНАЯ МЕДИЦИНА</a:t>
            </a:r>
            <a:endParaRPr lang="ru-RU" sz="4000" b="1" spc="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86621" y="3619603"/>
            <a:ext cx="3137508" cy="2033570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5496" y="2897068"/>
            <a:ext cx="777686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400" b="1" i="1" dirty="0" smtClean="0">
                <a:solidFill>
                  <a:srgbClr val="FF0000"/>
                </a:solidFill>
                <a:latin typeface="Georgia" pitchFamily="18" charset="0"/>
              </a:rPr>
              <a:t>Шиповник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Georgia" pitchFamily="18" charset="0"/>
              </a:rPr>
              <a:t>Это растение, с шипами и красивыми цветами, 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придаёт </a:t>
            </a:r>
            <a:r>
              <a:rPr lang="ru-RU" sz="2800" b="1" dirty="0">
                <a:solidFill>
                  <a:srgbClr val="002060"/>
                </a:solidFill>
                <a:latin typeface="Georgia" pitchFamily="18" charset="0"/>
              </a:rPr>
              <a:t>человеку силы и снабжает организм витаминами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.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Что это?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20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23528" y="404664"/>
            <a:ext cx="6696744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ЦВЕТОЧНАЯ МЕДИЦИНА</a:t>
            </a:r>
            <a:endParaRPr lang="ru-RU" sz="4000" b="1" spc="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20131" y="3659023"/>
            <a:ext cx="2807593" cy="2107854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11960" y="4149080"/>
            <a:ext cx="792088" cy="820127"/>
          </a:xfrm>
          <a:prstGeom prst="rect">
            <a:avLst/>
          </a:prstGeom>
          <a:noFill/>
        </p:spPr>
      </p:pic>
      <p:pic>
        <p:nvPicPr>
          <p:cNvPr id="62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32040" y="4149080"/>
            <a:ext cx="792088" cy="820127"/>
          </a:xfrm>
          <a:prstGeom prst="rect">
            <a:avLst/>
          </a:prstGeom>
          <a:noFill/>
        </p:spPr>
      </p:pic>
      <p:pic>
        <p:nvPicPr>
          <p:cNvPr id="63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52120" y="4149080"/>
            <a:ext cx="792088" cy="820127"/>
          </a:xfrm>
          <a:prstGeom prst="rect">
            <a:avLst/>
          </a:prstGeom>
          <a:noFill/>
        </p:spPr>
      </p:pic>
      <p:pic>
        <p:nvPicPr>
          <p:cNvPr id="64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72200" y="4149080"/>
            <a:ext cx="792088" cy="820127"/>
          </a:xfrm>
          <a:prstGeom prst="rect">
            <a:avLst/>
          </a:prstGeom>
          <a:noFill/>
        </p:spPr>
      </p:pic>
      <p:pic>
        <p:nvPicPr>
          <p:cNvPr id="65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92280" y="4149080"/>
            <a:ext cx="792088" cy="820127"/>
          </a:xfrm>
          <a:prstGeom prst="rect">
            <a:avLst/>
          </a:prstGeom>
          <a:noFill/>
        </p:spPr>
      </p:pic>
      <p:pic>
        <p:nvPicPr>
          <p:cNvPr id="56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11960" y="3356992"/>
            <a:ext cx="792088" cy="820127"/>
          </a:xfrm>
          <a:prstGeom prst="rect">
            <a:avLst/>
          </a:prstGeom>
          <a:noFill/>
        </p:spPr>
      </p:pic>
      <p:pic>
        <p:nvPicPr>
          <p:cNvPr id="57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32040" y="3356992"/>
            <a:ext cx="792088" cy="820127"/>
          </a:xfrm>
          <a:prstGeom prst="rect">
            <a:avLst/>
          </a:prstGeom>
          <a:noFill/>
        </p:spPr>
      </p:pic>
      <p:pic>
        <p:nvPicPr>
          <p:cNvPr id="5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52120" y="3356992"/>
            <a:ext cx="792088" cy="820127"/>
          </a:xfrm>
          <a:prstGeom prst="rect">
            <a:avLst/>
          </a:prstGeom>
          <a:noFill/>
        </p:spPr>
      </p:pic>
      <p:pic>
        <p:nvPicPr>
          <p:cNvPr id="59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72200" y="3356992"/>
            <a:ext cx="792088" cy="820127"/>
          </a:xfrm>
          <a:prstGeom prst="rect">
            <a:avLst/>
          </a:prstGeom>
          <a:noFill/>
        </p:spPr>
      </p:pic>
      <p:pic>
        <p:nvPicPr>
          <p:cNvPr id="60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92280" y="3356992"/>
            <a:ext cx="792088" cy="820127"/>
          </a:xfrm>
          <a:prstGeom prst="rect">
            <a:avLst/>
          </a:prstGeom>
          <a:noFill/>
        </p:spPr>
      </p:pic>
      <p:pic>
        <p:nvPicPr>
          <p:cNvPr id="51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11960" y="2636912"/>
            <a:ext cx="792088" cy="820127"/>
          </a:xfrm>
          <a:prstGeom prst="rect">
            <a:avLst/>
          </a:prstGeom>
          <a:noFill/>
        </p:spPr>
      </p:pic>
      <p:pic>
        <p:nvPicPr>
          <p:cNvPr id="52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32040" y="2636912"/>
            <a:ext cx="792088" cy="820127"/>
          </a:xfrm>
          <a:prstGeom prst="rect">
            <a:avLst/>
          </a:prstGeom>
          <a:noFill/>
        </p:spPr>
      </p:pic>
      <p:pic>
        <p:nvPicPr>
          <p:cNvPr id="53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52120" y="2636912"/>
            <a:ext cx="792088" cy="820127"/>
          </a:xfrm>
          <a:prstGeom prst="rect">
            <a:avLst/>
          </a:prstGeom>
          <a:noFill/>
        </p:spPr>
      </p:pic>
      <p:pic>
        <p:nvPicPr>
          <p:cNvPr id="54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72200" y="2636912"/>
            <a:ext cx="792088" cy="820127"/>
          </a:xfrm>
          <a:prstGeom prst="rect">
            <a:avLst/>
          </a:prstGeom>
          <a:noFill/>
        </p:spPr>
      </p:pic>
      <p:pic>
        <p:nvPicPr>
          <p:cNvPr id="55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92280" y="2636912"/>
            <a:ext cx="792088" cy="820127"/>
          </a:xfrm>
          <a:prstGeom prst="rect">
            <a:avLst/>
          </a:prstGeom>
          <a:noFill/>
        </p:spPr>
      </p:pic>
      <p:pic>
        <p:nvPicPr>
          <p:cNvPr id="46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11960" y="1916832"/>
            <a:ext cx="792088" cy="820127"/>
          </a:xfrm>
          <a:prstGeom prst="rect">
            <a:avLst/>
          </a:prstGeom>
          <a:noFill/>
        </p:spPr>
      </p:pic>
      <p:pic>
        <p:nvPicPr>
          <p:cNvPr id="47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32040" y="1916832"/>
            <a:ext cx="792088" cy="820127"/>
          </a:xfrm>
          <a:prstGeom prst="rect">
            <a:avLst/>
          </a:prstGeom>
          <a:noFill/>
        </p:spPr>
      </p:pic>
      <p:pic>
        <p:nvPicPr>
          <p:cNvPr id="4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52120" y="1916832"/>
            <a:ext cx="792088" cy="820127"/>
          </a:xfrm>
          <a:prstGeom prst="rect">
            <a:avLst/>
          </a:prstGeom>
          <a:noFill/>
        </p:spPr>
      </p:pic>
      <p:pic>
        <p:nvPicPr>
          <p:cNvPr id="49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72200" y="1916832"/>
            <a:ext cx="792088" cy="820127"/>
          </a:xfrm>
          <a:prstGeom prst="rect">
            <a:avLst/>
          </a:prstGeom>
          <a:noFill/>
        </p:spPr>
      </p:pic>
      <p:pic>
        <p:nvPicPr>
          <p:cNvPr id="50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92280" y="1916832"/>
            <a:ext cx="792088" cy="820127"/>
          </a:xfrm>
          <a:prstGeom prst="rect">
            <a:avLst/>
          </a:prstGeom>
          <a:noFill/>
        </p:spPr>
      </p:pic>
      <p:pic>
        <p:nvPicPr>
          <p:cNvPr id="45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92280" y="1124744"/>
            <a:ext cx="792088" cy="820127"/>
          </a:xfrm>
          <a:prstGeom prst="rect">
            <a:avLst/>
          </a:prstGeom>
          <a:noFill/>
        </p:spPr>
      </p:pic>
      <p:pic>
        <p:nvPicPr>
          <p:cNvPr id="44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72200" y="1124744"/>
            <a:ext cx="792088" cy="820127"/>
          </a:xfrm>
          <a:prstGeom prst="rect">
            <a:avLst/>
          </a:prstGeom>
          <a:noFill/>
        </p:spPr>
      </p:pic>
      <p:pic>
        <p:nvPicPr>
          <p:cNvPr id="43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52120" y="1124744"/>
            <a:ext cx="792088" cy="820127"/>
          </a:xfrm>
          <a:prstGeom prst="rect">
            <a:avLst/>
          </a:prstGeom>
          <a:noFill/>
        </p:spPr>
      </p:pic>
      <p:pic>
        <p:nvPicPr>
          <p:cNvPr id="42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32040" y="1124744"/>
            <a:ext cx="792088" cy="820127"/>
          </a:xfrm>
          <a:prstGeom prst="rect">
            <a:avLst/>
          </a:prstGeom>
          <a:noFill/>
        </p:spPr>
      </p:pic>
      <p:pic>
        <p:nvPicPr>
          <p:cNvPr id="41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11960" y="1124744"/>
            <a:ext cx="792088" cy="820127"/>
          </a:xfrm>
          <a:prstGeom prst="rect">
            <a:avLst/>
          </a:prstGeom>
          <a:noFill/>
        </p:spPr>
      </p:pic>
      <p:sp>
        <p:nvSpPr>
          <p:cNvPr id="3119" name="AutoShape 4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355976" y="1268760"/>
            <a:ext cx="503114" cy="503040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10</a:t>
            </a:r>
          </a:p>
        </p:txBody>
      </p:sp>
      <p:sp>
        <p:nvSpPr>
          <p:cNvPr id="3121" name="AutoShape 4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076056" y="1268760"/>
            <a:ext cx="503114" cy="503040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20</a:t>
            </a:r>
          </a:p>
        </p:txBody>
      </p:sp>
      <p:sp>
        <p:nvSpPr>
          <p:cNvPr id="3122" name="AutoShape 50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796136" y="1268760"/>
            <a:ext cx="503114" cy="503040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30</a:t>
            </a:r>
          </a:p>
        </p:txBody>
      </p:sp>
      <p:sp>
        <p:nvSpPr>
          <p:cNvPr id="3123" name="AutoShape 5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6516216" y="1268760"/>
            <a:ext cx="503114" cy="503040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40</a:t>
            </a:r>
          </a:p>
        </p:txBody>
      </p:sp>
      <p:sp>
        <p:nvSpPr>
          <p:cNvPr id="3124" name="AutoShape 52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7236296" y="1268760"/>
            <a:ext cx="503114" cy="503040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50</a:t>
            </a:r>
          </a:p>
        </p:txBody>
      </p:sp>
      <p:sp>
        <p:nvSpPr>
          <p:cNvPr id="3125" name="AutoShape 53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55976" y="2060848"/>
            <a:ext cx="503114" cy="503040"/>
          </a:xfrm>
          <a:prstGeom prst="ellips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10</a:t>
            </a:r>
          </a:p>
        </p:txBody>
      </p:sp>
      <p:sp>
        <p:nvSpPr>
          <p:cNvPr id="3126" name="AutoShape 54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076056" y="2060848"/>
            <a:ext cx="503114" cy="503040"/>
          </a:xfrm>
          <a:prstGeom prst="ellips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20</a:t>
            </a:r>
          </a:p>
        </p:txBody>
      </p:sp>
      <p:sp>
        <p:nvSpPr>
          <p:cNvPr id="3127" name="AutoShape 55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796708" y="2060848"/>
            <a:ext cx="503114" cy="503040"/>
          </a:xfrm>
          <a:prstGeom prst="ellips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30</a:t>
            </a:r>
          </a:p>
        </p:txBody>
      </p:sp>
      <p:sp>
        <p:nvSpPr>
          <p:cNvPr id="3128" name="AutoShape 56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6516788" y="2060848"/>
            <a:ext cx="503114" cy="503040"/>
          </a:xfrm>
          <a:prstGeom prst="ellips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40</a:t>
            </a:r>
          </a:p>
        </p:txBody>
      </p:sp>
      <p:sp>
        <p:nvSpPr>
          <p:cNvPr id="3129" name="AutoShape 57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7236296" y="2060848"/>
            <a:ext cx="503114" cy="503040"/>
          </a:xfrm>
          <a:prstGeom prst="ellips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50</a:t>
            </a:r>
          </a:p>
        </p:txBody>
      </p:sp>
      <p:sp>
        <p:nvSpPr>
          <p:cNvPr id="3130" name="AutoShape 58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355976" y="2780928"/>
            <a:ext cx="503114" cy="503040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10</a:t>
            </a:r>
          </a:p>
        </p:txBody>
      </p:sp>
      <p:sp>
        <p:nvSpPr>
          <p:cNvPr id="3131" name="AutoShape 59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076056" y="2780928"/>
            <a:ext cx="503114" cy="503040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20</a:t>
            </a:r>
          </a:p>
        </p:txBody>
      </p:sp>
      <p:sp>
        <p:nvSpPr>
          <p:cNvPr id="3132" name="AutoShape 60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796708" y="2780928"/>
            <a:ext cx="503114" cy="503040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30</a:t>
            </a:r>
          </a:p>
        </p:txBody>
      </p:sp>
      <p:sp>
        <p:nvSpPr>
          <p:cNvPr id="3133" name="AutoShape 6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516788" y="2780928"/>
            <a:ext cx="503114" cy="503040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40</a:t>
            </a:r>
          </a:p>
        </p:txBody>
      </p:sp>
      <p:sp>
        <p:nvSpPr>
          <p:cNvPr id="3134" name="AutoShape 62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7236296" y="2780928"/>
            <a:ext cx="503114" cy="503040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50</a:t>
            </a:r>
          </a:p>
        </p:txBody>
      </p:sp>
      <p:sp>
        <p:nvSpPr>
          <p:cNvPr id="3135" name="AutoShape 63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4355976" y="3501008"/>
            <a:ext cx="503114" cy="50304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10</a:t>
            </a:r>
          </a:p>
        </p:txBody>
      </p:sp>
      <p:sp>
        <p:nvSpPr>
          <p:cNvPr id="3136" name="AutoShape 64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5076056" y="3501008"/>
            <a:ext cx="503114" cy="50304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20</a:t>
            </a:r>
          </a:p>
        </p:txBody>
      </p:sp>
      <p:sp>
        <p:nvSpPr>
          <p:cNvPr id="3137" name="AutoShape 65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5796708" y="3501008"/>
            <a:ext cx="503114" cy="50304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30</a:t>
            </a:r>
          </a:p>
        </p:txBody>
      </p:sp>
      <p:sp>
        <p:nvSpPr>
          <p:cNvPr id="3138" name="AutoShape 66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6516216" y="3501008"/>
            <a:ext cx="503114" cy="50304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40</a:t>
            </a:r>
          </a:p>
        </p:txBody>
      </p:sp>
      <p:sp>
        <p:nvSpPr>
          <p:cNvPr id="3139" name="AutoShape 67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7236296" y="3501008"/>
            <a:ext cx="503114" cy="50304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50</a:t>
            </a:r>
          </a:p>
        </p:txBody>
      </p:sp>
      <p:sp>
        <p:nvSpPr>
          <p:cNvPr id="3140" name="AutoShape 68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4356918" y="4294112"/>
            <a:ext cx="503114" cy="503040"/>
          </a:xfrm>
          <a:prstGeom prst="ellipse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10</a:t>
            </a:r>
          </a:p>
        </p:txBody>
      </p:sp>
      <p:sp>
        <p:nvSpPr>
          <p:cNvPr id="3142" name="AutoShape 70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5076998" y="4294112"/>
            <a:ext cx="503114" cy="503040"/>
          </a:xfrm>
          <a:prstGeom prst="ellipse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20</a:t>
            </a:r>
          </a:p>
        </p:txBody>
      </p:sp>
      <p:sp>
        <p:nvSpPr>
          <p:cNvPr id="3143" name="AutoShape 71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5796136" y="4294112"/>
            <a:ext cx="503114" cy="503040"/>
          </a:xfrm>
          <a:prstGeom prst="ellipse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30</a:t>
            </a:r>
          </a:p>
        </p:txBody>
      </p:sp>
      <p:sp>
        <p:nvSpPr>
          <p:cNvPr id="3144" name="AutoShape 72">
            <a:hlinkClick r:id="rId28" action="ppaction://hlinksldjump"/>
          </p:cNvPr>
          <p:cNvSpPr>
            <a:spLocks noChangeArrowheads="1"/>
          </p:cNvSpPr>
          <p:nvPr/>
        </p:nvSpPr>
        <p:spPr bwMode="auto">
          <a:xfrm>
            <a:off x="6516216" y="4294112"/>
            <a:ext cx="503114" cy="503040"/>
          </a:xfrm>
          <a:prstGeom prst="ellipse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40</a:t>
            </a:r>
          </a:p>
        </p:txBody>
      </p:sp>
      <p:sp>
        <p:nvSpPr>
          <p:cNvPr id="3145" name="AutoShape 73">
            <a:hlinkClick r:id="rId29" action="ppaction://hlinksldjump"/>
          </p:cNvPr>
          <p:cNvSpPr>
            <a:spLocks noChangeArrowheads="1"/>
          </p:cNvSpPr>
          <p:nvPr/>
        </p:nvSpPr>
        <p:spPr bwMode="auto">
          <a:xfrm>
            <a:off x="7237238" y="4294112"/>
            <a:ext cx="503114" cy="503040"/>
          </a:xfrm>
          <a:prstGeom prst="ellipse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50</a:t>
            </a:r>
          </a:p>
        </p:txBody>
      </p:sp>
      <p:sp>
        <p:nvSpPr>
          <p:cNvPr id="2" name="AutoShape 47"/>
          <p:cNvSpPr>
            <a:spLocks noChangeArrowheads="1"/>
          </p:cNvSpPr>
          <p:nvPr/>
        </p:nvSpPr>
        <p:spPr bwMode="auto">
          <a:xfrm>
            <a:off x="756345" y="1196752"/>
            <a:ext cx="2951559" cy="503040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5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Цветочные загадки</a:t>
            </a:r>
            <a:endParaRPr lang="ru-RU" sz="1500" b="1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68"/>
          <p:cNvSpPr>
            <a:spLocks noChangeArrowheads="1"/>
          </p:cNvSpPr>
          <p:nvPr/>
        </p:nvSpPr>
        <p:spPr bwMode="auto">
          <a:xfrm>
            <a:off x="756345" y="4149080"/>
            <a:ext cx="2951559" cy="504000"/>
          </a:xfrm>
          <a:prstGeom prst="ellipse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5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Цветочные ребусы</a:t>
            </a:r>
            <a:endParaRPr lang="ru-RU" sz="1500" b="1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47"/>
          <p:cNvSpPr>
            <a:spLocks noChangeArrowheads="1"/>
          </p:cNvSpPr>
          <p:nvPr/>
        </p:nvSpPr>
        <p:spPr bwMode="auto">
          <a:xfrm>
            <a:off x="756345" y="3429000"/>
            <a:ext cx="2951559" cy="503039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5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Цветочная медицина</a:t>
            </a:r>
            <a:endParaRPr lang="ru-RU" sz="1500" b="1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47"/>
          <p:cNvSpPr>
            <a:spLocks noChangeArrowheads="1"/>
          </p:cNvSpPr>
          <p:nvPr/>
        </p:nvSpPr>
        <p:spPr bwMode="auto">
          <a:xfrm>
            <a:off x="756345" y="1916832"/>
            <a:ext cx="2951559" cy="503040"/>
          </a:xfrm>
          <a:prstGeom prst="ellips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5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Цветы и сказки</a:t>
            </a:r>
            <a:endParaRPr lang="ru-RU" sz="1500" b="1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47"/>
          <p:cNvSpPr>
            <a:spLocks noChangeArrowheads="1"/>
          </p:cNvSpPr>
          <p:nvPr/>
        </p:nvSpPr>
        <p:spPr bwMode="auto">
          <a:xfrm>
            <a:off x="756345" y="2685979"/>
            <a:ext cx="2951559" cy="503039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5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Цветочный</a:t>
            </a:r>
          </a:p>
          <a:p>
            <a:pPr algn="ctr"/>
            <a:r>
              <a:rPr lang="ru-RU" sz="15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калейдоскоп</a:t>
            </a:r>
          </a:p>
        </p:txBody>
      </p:sp>
      <p:pic>
        <p:nvPicPr>
          <p:cNvPr id="38" name="Рисунок 37" descr="Рисунок40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4644008" y="6485191"/>
            <a:ext cx="1512168" cy="372809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323528" y="260648"/>
            <a:ext cx="78488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Интерактивная игра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0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4297" y="1124744"/>
            <a:ext cx="648072" cy="671013"/>
          </a:xfrm>
          <a:prstGeom prst="rect">
            <a:avLst/>
          </a:prstGeom>
          <a:noFill/>
        </p:spPr>
      </p:pic>
      <p:pic>
        <p:nvPicPr>
          <p:cNvPr id="76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4297" y="1844824"/>
            <a:ext cx="648072" cy="671013"/>
          </a:xfrm>
          <a:prstGeom prst="rect">
            <a:avLst/>
          </a:prstGeom>
          <a:noFill/>
        </p:spPr>
      </p:pic>
      <p:pic>
        <p:nvPicPr>
          <p:cNvPr id="77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4297" y="2613971"/>
            <a:ext cx="648072" cy="671013"/>
          </a:xfrm>
          <a:prstGeom prst="rect">
            <a:avLst/>
          </a:prstGeom>
          <a:noFill/>
        </p:spPr>
      </p:pic>
      <p:pic>
        <p:nvPicPr>
          <p:cNvPr id="7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4297" y="3356992"/>
            <a:ext cx="648072" cy="671013"/>
          </a:xfrm>
          <a:prstGeom prst="rect">
            <a:avLst/>
          </a:prstGeom>
          <a:noFill/>
        </p:spPr>
      </p:pic>
      <p:pic>
        <p:nvPicPr>
          <p:cNvPr id="79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4297" y="4077072"/>
            <a:ext cx="648072" cy="671013"/>
          </a:xfrm>
          <a:prstGeom prst="rect">
            <a:avLst/>
          </a:prstGeom>
          <a:noFill/>
        </p:spPr>
      </p:pic>
      <p:pic>
        <p:nvPicPr>
          <p:cNvPr id="66" name="Picture 4" descr="C:\Users\Елена\Pictures\klip_249_божьи коровки_adr\1 (10).png"/>
          <p:cNvPicPr>
            <a:picLocks noChangeAspect="1" noChangeArrowheads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indefinite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3" dur="indefinite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9" dur="indefinite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5" dur="indefinite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1" dur="indefinite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7" dur="indefinite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3" dur="indefinite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9" dur="indefinite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5" dur="indefinite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1" dur="indefinite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7" dur="indefinite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3" dur="indefinite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9" dur="indefinite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5" dur="indefinite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1" dur="indefinite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7" dur="indefinite"/>
                                        <p:tgtEl>
                                          <p:spTgt spid="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3" dur="indefinite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9" dur="indefinite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45" dur="indefinite"/>
                                        <p:tgtEl>
                                          <p:spTgt spid="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0" dur="indefinite"/>
                                        <p:tgtEl>
                                          <p:spTgt spid="31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1" dur="indefinite"/>
                                        <p:tgtEl>
                                          <p:spTgt spid="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5"/>
                  </p:tgtEl>
                </p:cond>
              </p:nextCondLst>
            </p:seq>
          </p:childTnLst>
        </p:cTn>
      </p:par>
    </p:tnLst>
    <p:bldLst>
      <p:bldP spid="3119" grpId="0" animBg="1"/>
      <p:bldP spid="3121" grpId="0" animBg="1"/>
      <p:bldP spid="3122" grpId="0" animBg="1"/>
      <p:bldP spid="3123" grpId="0" animBg="1"/>
      <p:bldP spid="3124" grpId="0" animBg="1"/>
      <p:bldP spid="3125" grpId="0" animBg="1"/>
      <p:bldP spid="3126" grpId="0" animBg="1"/>
      <p:bldP spid="3127" grpId="0" animBg="1"/>
      <p:bldP spid="3128" grpId="0" animBg="1"/>
      <p:bldP spid="3129" grpId="0" animBg="1"/>
      <p:bldP spid="3130" grpId="0" animBg="1"/>
      <p:bldP spid="3131" grpId="0" animBg="1"/>
      <p:bldP spid="3132" grpId="0" animBg="1"/>
      <p:bldP spid="3133" grpId="0" animBg="1"/>
      <p:bldP spid="3134" grpId="0" animBg="1"/>
      <p:bldP spid="3135" grpId="0" animBg="1"/>
      <p:bldP spid="3136" grpId="0" animBg="1"/>
      <p:bldP spid="3137" grpId="0" animBg="1"/>
      <p:bldP spid="3138" grpId="0" animBg="1"/>
      <p:bldP spid="3139" grpId="0" animBg="1"/>
      <p:bldP spid="3140" grpId="0" animBg="1"/>
      <p:bldP spid="3142" grpId="0" animBg="1"/>
      <p:bldP spid="3143" grpId="0" animBg="1"/>
      <p:bldP spid="3144" grpId="0" animBg="1"/>
      <p:bldP spid="314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288637"/>
            <a:ext cx="777686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400" b="1" i="1" dirty="0" smtClean="0">
                <a:solidFill>
                  <a:srgbClr val="FF0000"/>
                </a:solidFill>
                <a:latin typeface="Georgia" pitchFamily="18" charset="0"/>
              </a:rPr>
              <a:t>Корень одуванчика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>
                <a:solidFill>
                  <a:srgbClr val="002060"/>
                </a:solidFill>
                <a:latin typeface="Georgia" pitchFamily="18" charset="0"/>
              </a:rPr>
              <a:t>Корень 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какого цветка </a:t>
            </a:r>
            <a:r>
              <a:rPr lang="ru-RU" sz="2800" b="1" dirty="0">
                <a:solidFill>
                  <a:srgbClr val="002060"/>
                </a:solidFill>
                <a:latin typeface="Georgia" pitchFamily="18" charset="0"/>
              </a:rPr>
              <a:t>помогает возбудить 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аппетит?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30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23528" y="404664"/>
            <a:ext cx="6696744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ЦВЕТОЧНАЯ МЕДИЦИНА</a:t>
            </a:r>
            <a:endParaRPr lang="ru-RU" sz="4000" b="1" spc="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339752" y="3226438"/>
            <a:ext cx="3138488" cy="2352675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5496" y="2405226"/>
            <a:ext cx="777686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400" b="1" i="1" dirty="0" smtClean="0">
                <a:solidFill>
                  <a:srgbClr val="FF0000"/>
                </a:solidFill>
                <a:latin typeface="Georgia" pitchFamily="18" charset="0"/>
              </a:rPr>
              <a:t>Ноготки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>
                <a:solidFill>
                  <a:srgbClr val="002060"/>
                </a:solidFill>
                <a:latin typeface="Georgia" pitchFamily="18" charset="0"/>
              </a:rPr>
              <a:t>Календула лекарственная. </a:t>
            </a:r>
            <a:endParaRPr lang="ru-RU" sz="28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Какое </a:t>
            </a:r>
            <a:r>
              <a:rPr lang="ru-RU" sz="2800" b="1" dirty="0">
                <a:solidFill>
                  <a:srgbClr val="002060"/>
                </a:solidFill>
                <a:latin typeface="Georgia" pitchFamily="18" charset="0"/>
              </a:rPr>
              <a:t>второе название этих цветов? </a:t>
            </a:r>
            <a:endParaRPr lang="ru-RU" sz="2800" b="1" dirty="0" smtClean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40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23528" y="404664"/>
            <a:ext cx="6696744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ЦВЕТОЧНАЯ МЕДИЦИНА</a:t>
            </a:r>
            <a:endParaRPr lang="ru-RU" sz="4000" b="1" spc="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95736" y="3270849"/>
            <a:ext cx="3456384" cy="2241791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15922" y="2288637"/>
            <a:ext cx="702037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400" b="1" i="1" dirty="0" smtClean="0">
                <a:solidFill>
                  <a:srgbClr val="FF0000"/>
                </a:solidFill>
                <a:latin typeface="Georgia" pitchFamily="18" charset="0"/>
              </a:rPr>
              <a:t>Из ландыша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>
                <a:solidFill>
                  <a:srgbClr val="002060"/>
                </a:solidFill>
                <a:latin typeface="Georgia" pitchFamily="18" charset="0"/>
              </a:rPr>
              <a:t>Из 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какого </a:t>
            </a:r>
            <a:r>
              <a:rPr lang="ru-RU" sz="2800" b="1" dirty="0">
                <a:solidFill>
                  <a:srgbClr val="002060"/>
                </a:solidFill>
                <a:latin typeface="Georgia" pitchFamily="18" charset="0"/>
              </a:rPr>
              <a:t>лесного растения делают лекарства для больного 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сердца?</a:t>
            </a:r>
            <a:endParaRPr lang="ru-RU" sz="2800" b="1" u="sng" dirty="0" smtClean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50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23528" y="404664"/>
            <a:ext cx="6696744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ЦВЕТОЧНАЯ МЕДИЦИНА</a:t>
            </a:r>
            <a:endParaRPr lang="ru-RU" sz="4000" b="1" spc="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67744" y="3158971"/>
            <a:ext cx="3236590" cy="2427443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536075" y="4690252"/>
            <a:ext cx="352839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400" b="1" i="1" dirty="0" smtClean="0">
                <a:solidFill>
                  <a:srgbClr val="FF0000"/>
                </a:solidFill>
                <a:latin typeface="Georgia" pitchFamily="18" charset="0"/>
              </a:rPr>
              <a:t>Роза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10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5576" y="404664"/>
            <a:ext cx="626469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ЦВЕТОЧНЫЕ РЕБУСЫ</a:t>
            </a:r>
            <a:endParaRPr lang="ru-RU" sz="4000" b="1" spc="50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07359" y="1340768"/>
            <a:ext cx="3272753" cy="2487292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31840" y="4149048"/>
            <a:ext cx="578067" cy="22021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716398" y="3882328"/>
            <a:ext cx="1435008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E2A"/>
                </a:solidFill>
                <a:effectLst/>
                <a:uLnTx/>
                <a:uFillTx/>
              </a:rPr>
              <a:t> 1 = Р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979712" y="4588345"/>
            <a:ext cx="475252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400" b="1" i="1" dirty="0" smtClean="0">
                <a:solidFill>
                  <a:srgbClr val="FF0000"/>
                </a:solidFill>
                <a:latin typeface="Georgia" pitchFamily="18" charset="0"/>
              </a:rPr>
              <a:t>Гвоздика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20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55576" y="404664"/>
            <a:ext cx="626469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ЦВЕТОЧНЫЕ РЕБУСЫ</a:t>
            </a:r>
            <a:endParaRPr lang="ru-RU" sz="4000" b="1" spc="50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3136" y="1597576"/>
            <a:ext cx="6293160" cy="2775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701824" y="4500568"/>
            <a:ext cx="700314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4400" b="1" i="1">
                <a:solidFill>
                  <a:srgbClr val="FF0000"/>
                </a:solidFill>
                <a:latin typeface="Georgia" pitchFamily="18" charset="0"/>
              </a:rPr>
              <a:t>Подсолнух</a:t>
            </a:r>
            <a:endParaRPr lang="ru-RU" sz="44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30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55576" y="404664"/>
            <a:ext cx="626469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ЦВЕТОЧНЫЕ РЕБУСЫ</a:t>
            </a:r>
            <a:endParaRPr lang="ru-RU" sz="4000" b="1" spc="50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01824" y="1574215"/>
            <a:ext cx="7003142" cy="2695521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219643" y="4675571"/>
            <a:ext cx="374441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400" b="1" i="1" dirty="0" smtClean="0">
                <a:solidFill>
                  <a:srgbClr val="FF0000"/>
                </a:solidFill>
                <a:latin typeface="Georgia" pitchFamily="18" charset="0"/>
              </a:rPr>
              <a:t>Мимоза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40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55576" y="404664"/>
            <a:ext cx="626469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ЦВЕТОЧНЫЕ РЕБУСЫ</a:t>
            </a:r>
            <a:endParaRPr lang="ru-RU" sz="4000" b="1" spc="50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39652" y="1525568"/>
            <a:ext cx="2448272" cy="2448272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091851" y="1350077"/>
            <a:ext cx="3720509" cy="297290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88024" y="4211509"/>
            <a:ext cx="578067" cy="26479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344760" y="3973840"/>
            <a:ext cx="1628972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E2A"/>
                </a:solidFill>
                <a:effectLst/>
                <a:uLnTx/>
                <a:uFillTx/>
              </a:rPr>
              <a:t> 1 = 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10478" r="-1"/>
          <a:stretch/>
        </p:blipFill>
        <p:spPr>
          <a:xfrm>
            <a:off x="898205" y="3778159"/>
            <a:ext cx="352899" cy="69814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589585" y="4707546"/>
            <a:ext cx="300736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400" b="1" i="1" dirty="0" smtClean="0">
                <a:solidFill>
                  <a:srgbClr val="FF0000"/>
                </a:solidFill>
                <a:latin typeface="Georgia" pitchFamily="18" charset="0"/>
              </a:rPr>
              <a:t>Георгин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50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55576" y="404664"/>
            <a:ext cx="626469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ЦВЕТОЧНЫЕ РЕБУСЫ</a:t>
            </a:r>
            <a:endParaRPr lang="ru-RU" sz="4000" b="1" spc="50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9169" y="1489437"/>
            <a:ext cx="1620572" cy="2868269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71867" y="1552617"/>
            <a:ext cx="2570943" cy="2455251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59085" y="4225309"/>
            <a:ext cx="578067" cy="26479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536486" y="4006841"/>
            <a:ext cx="1491114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E2A"/>
                </a:solidFill>
                <a:effectLst/>
                <a:uLnTx/>
                <a:uFillTx/>
              </a:rPr>
              <a:t> 4 = Н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2"/>
          <a:srcRect r="-25000" b="77320"/>
          <a:stretch/>
        </p:blipFill>
        <p:spPr>
          <a:xfrm>
            <a:off x="2377002" y="1196752"/>
            <a:ext cx="360040" cy="43204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2"/>
          <a:srcRect r="-25000" b="77320"/>
          <a:stretch/>
        </p:blipFill>
        <p:spPr>
          <a:xfrm>
            <a:off x="2701038" y="1196752"/>
            <a:ext cx="360040" cy="43204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235596" y="887724"/>
            <a:ext cx="2607057" cy="39395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5000" b="1" kern="0" dirty="0">
                <a:ln w="6600">
                  <a:solidFill>
                    <a:srgbClr val="003300"/>
                  </a:solidFill>
                  <a:prstDash val="solid"/>
                </a:ln>
                <a:solidFill>
                  <a:srgbClr val="800000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О</a:t>
            </a:r>
            <a:endParaRPr kumimoji="0" lang="ru-RU" sz="25000" b="1" i="0" u="none" strike="noStrike" kern="0" cap="none" spc="0" normalizeH="0" baseline="0" noProof="0" dirty="0" smtClean="0">
              <a:ln w="6600">
                <a:solidFill>
                  <a:srgbClr val="003300"/>
                </a:solidFill>
                <a:prstDash val="solid"/>
              </a:ln>
              <a:solidFill>
                <a:srgbClr val="800000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316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404664"/>
            <a:ext cx="78488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ИНТЕРНЕТ - РЕСУРСЫ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C:\Users\Елена\Pictures\klip_249_божьи коровки_adr\1 (10)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23527" y="989439"/>
            <a:ext cx="8391241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автор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шаблона -  Ранько Елена Алексеевна, учитель начальных классов  МАОУ лицей №21  г. Иваново   Сайт: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</a:t>
            </a: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elenaranko.ucoz.ru</a:t>
            </a:r>
            <a:endParaRPr lang="ru-RU" sz="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"Путешествие в мир </a:t>
            </a: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цветов« - 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http://</a:t>
            </a:r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ped-kopilka.ru/blogs/svetlana-vladimirovna-tarasova/vneklasnoe-meroprijatie-puteshestvie-v-mir-cvetov.html</a:t>
            </a:r>
            <a:endParaRPr lang="ru-RU" sz="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«Цветочная карусель</a:t>
            </a: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 - 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http://</a:t>
            </a:r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ped-kopilka.ru/blogs/nemtinova-elena/cvetochnaja-karusel.html</a:t>
            </a:r>
            <a:endParaRPr lang="ru-RU" sz="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«Занимательная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викторина о </a:t>
            </a: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цветах» - 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http://</a:t>
            </a:r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nsportal.ru/nachalnaya-shkola/okruzhayushchii-mir/2013/11/30/zanimatelnaya-viktorina-o-tsvetakh</a:t>
            </a:r>
            <a:endParaRPr lang="ru-RU" sz="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Викторина: Помоги себе сам «Лекарственные растения</a:t>
            </a: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 - 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http://</a:t>
            </a:r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ped-kopilka.ru/vneklasnaja-rabota/viktoriny/viktorina-dlja-shkolnikov-na-temu-lekarstvenye-travy.html</a:t>
            </a:r>
            <a:endParaRPr lang="ru-RU" sz="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Картинки:</a:t>
            </a:r>
          </a:p>
          <a:p>
            <a:pPr algn="just"/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Василёк - 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http://</a:t>
            </a:r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img-fotki.yandex.ru/get/5635/155285065.32/0_c2519_2e8e5b68_L.jpg</a:t>
            </a:r>
            <a:endParaRPr lang="ru-RU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Ландыш - 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http://</a:t>
            </a:r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img-fotki.yandex.ru/get/6728/130939146.2a/0_aadfc_19d8433f_L.gif</a:t>
            </a:r>
            <a:endParaRPr lang="ru-RU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Иван-чай - 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http://gornyimed.ru/images/gallery_09-2011/640.13_.</a:t>
            </a:r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jpeg</a:t>
            </a:r>
            <a:endParaRPr lang="ru-RU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Купальница - 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http://</a:t>
            </a:r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graphics.in.ua/cat/PSD.Globe-flower.035.3.jpg</a:t>
            </a:r>
            <a:endParaRPr lang="ru-RU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Цикорий - 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http://</a:t>
            </a:r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fotografii-cvetov.ru/img/cikoriy-obyknovennyy/200/cikoriy-obyknovennyy-foto-6.jpg</a:t>
            </a:r>
            <a:endParaRPr lang="ru-RU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Аленький цветок - 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  <a:hlinkClick r:id="rId15"/>
              </a:rPr>
              <a:t>http://</a:t>
            </a:r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  <a:hlinkClick r:id="rId15"/>
              </a:rPr>
              <a:t>f14.ifotki.info/org/c1af65bf0ab5ca62e474b06edf692ff1b2eaa3152413732.jpg</a:t>
            </a:r>
            <a:endParaRPr lang="ru-RU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Дюймовочка - 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  <a:hlinkClick r:id="rId16"/>
              </a:rPr>
              <a:t>http://</a:t>
            </a:r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  <a:hlinkClick r:id="rId16"/>
              </a:rPr>
              <a:t>ktosnami.ru/Uploads/Image/cCRFFu7UkG3Jibtao789g.jpg</a:t>
            </a:r>
            <a:endParaRPr lang="ru-RU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Ёжик - 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  <a:hlinkClick r:id="rId17"/>
              </a:rPr>
              <a:t>http://</a:t>
            </a:r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  <a:hlinkClick r:id="rId17"/>
              </a:rPr>
              <a:t>vignette2.wikia.nocookie.net/ezic/images/a/a4/Tryam.0-01-31.jpg/revision/latest?cb=20140112120624&amp;path-prefix=ru</a:t>
            </a:r>
            <a:endParaRPr lang="ru-RU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Цветик - семицветик - 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  <a:hlinkClick r:id="rId18"/>
              </a:rPr>
              <a:t>http://</a:t>
            </a:r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  <a:hlinkClick r:id="rId18"/>
              </a:rPr>
              <a:t>s54.radikal.ru/i146/1101/5c/0b47794c5f1d.jpg</a:t>
            </a:r>
            <a:endParaRPr lang="ru-RU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Роза - 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  <a:hlinkClick r:id="rId19"/>
              </a:rPr>
              <a:t>http://</a:t>
            </a:r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  <a:hlinkClick r:id="rId19"/>
              </a:rPr>
              <a:t>cultandart.ru/uploads/posts_meta/32618_post-hf3qtsgqq2.jpg</a:t>
            </a:r>
            <a:endParaRPr lang="ru-RU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Лотос - 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  <a:hlinkClick r:id="rId20"/>
              </a:rPr>
              <a:t>http://www.holistichandsohio.com/publishImages/index~~</a:t>
            </a:r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  <a:hlinkClick r:id="rId20"/>
              </a:rPr>
              <a:t>element35.jpg</a:t>
            </a:r>
            <a:endParaRPr lang="ru-RU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«Тигрёнок на подсолнухе» - 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  <a:hlinkClick r:id="rId21"/>
              </a:rPr>
              <a:t>http://</a:t>
            </a:r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  <a:hlinkClick r:id="rId21"/>
              </a:rPr>
              <a:t>img.zoneland.ru/images3/3949871430.jpeg.jpg</a:t>
            </a:r>
            <a:endParaRPr lang="ru-RU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«Ночной цветок» - 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  <a:hlinkClick r:id="rId22"/>
              </a:rPr>
              <a:t>http://</a:t>
            </a:r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  <a:hlinkClick r:id="rId22"/>
              </a:rPr>
              <a:t>s011.radikal.ru/i315/1011/90/935ab9a2f59a.jpg</a:t>
            </a:r>
            <a:endParaRPr lang="ru-RU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Паровозик - 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  <a:hlinkClick r:id="rId23"/>
              </a:rPr>
              <a:t>http://</a:t>
            </a:r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  <a:hlinkClick r:id="rId23"/>
              </a:rPr>
              <a:t>static.comon.ru/file.ashx?index=b84d7cb7-f7a4-4bbf-b2b6-d6c24275fcb1</a:t>
            </a:r>
            <a:endParaRPr lang="ru-RU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Ноты -  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  <a:hlinkClick r:id="rId24"/>
              </a:rPr>
              <a:t>http://</a:t>
            </a:r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  <a:hlinkClick r:id="rId24"/>
              </a:rPr>
              <a:t>img-fotki.yandex.ru/get/6431/47407354.b90/0_11bca1_bb0a9ec4_orig.png</a:t>
            </a:r>
            <a:endParaRPr lang="ru-RU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Скрипичный ключ - </a:t>
            </a:r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  <a:hlinkClick r:id="rId25"/>
              </a:rPr>
              <a:t>http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  <a:hlinkClick r:id="rId25"/>
              </a:rPr>
              <a:t>://wdesk.ru/_</a:t>
            </a:r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  <a:hlinkClick r:id="rId25"/>
              </a:rPr>
              <a:t>ph/22/2/137123817.gif?1434224450</a:t>
            </a:r>
            <a:endParaRPr lang="ru-RU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Волшебный цветок - 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  <a:hlinkClick r:id="rId26"/>
              </a:rPr>
              <a:t>http://vsvete-lubvi.ucoz.com/_</a:t>
            </a:r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  <a:hlinkClick r:id="rId26"/>
              </a:rPr>
              <a:t>fr/0/s3426308.jpg</a:t>
            </a:r>
            <a:endParaRPr lang="ru-RU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Ромашка -  - 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  <a:hlinkClick r:id="rId27"/>
              </a:rPr>
              <a:t>http://</a:t>
            </a:r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  <a:hlinkClick r:id="rId27"/>
              </a:rPr>
              <a:t>lektrava.ru/upload/resize_cache/iblock/762/640_480_2db3e3627a89039bfb4ad98f7fa480f1f/76241e47a24af6511d15477afa7eccef.jpg</a:t>
            </a:r>
            <a:endParaRPr lang="ru-RU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Шиповник - 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  <a:hlinkClick r:id="rId28"/>
              </a:rPr>
              <a:t>http://</a:t>
            </a:r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  <a:hlinkClick r:id="rId28"/>
              </a:rPr>
              <a:t>missbagira.ru/images/bagira/2015/03/cvety-shipovnika-650x488.jpg</a:t>
            </a:r>
            <a:endParaRPr lang="ru-RU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Одуванчик - 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  <a:hlinkClick r:id="rId29"/>
              </a:rPr>
              <a:t>http://</a:t>
            </a:r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  <a:hlinkClick r:id="rId29"/>
              </a:rPr>
              <a:t>www.med-travy.ru/wp-content/uploads/2015/05/114.jpg</a:t>
            </a:r>
            <a:endParaRPr lang="ru-RU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Календула - 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  <a:hlinkClick r:id="rId30"/>
              </a:rPr>
              <a:t>http://</a:t>
            </a:r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  <a:hlinkClick r:id="rId30"/>
              </a:rPr>
              <a:t>m2motors.com.ua/bin/img/lechenie-prostatita-monastyrskim-chaem-12890-small.png</a:t>
            </a:r>
            <a:endParaRPr lang="ru-RU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Ландыш - 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  <a:hlinkClick r:id="rId31"/>
              </a:rPr>
              <a:t>http://</a:t>
            </a:r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  <a:hlinkClick r:id="rId31"/>
              </a:rPr>
              <a:t>otvetina.ru/wp-content/uploads/2014/02/IasNRKtdv-4.jpg</a:t>
            </a:r>
            <a:endParaRPr lang="ru-RU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КАРТИНКИ ДЛЯ РЕБУСОВ: </a:t>
            </a:r>
          </a:p>
          <a:p>
            <a:pPr algn="just"/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</a:t>
            </a:r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коза - 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  <a:hlinkClick r:id="rId32"/>
              </a:rPr>
              <a:t>http://</a:t>
            </a:r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  <a:hlinkClick r:id="rId32"/>
              </a:rPr>
              <a:t>rebus1.com/pictures/302.jpg</a:t>
            </a:r>
            <a:endParaRPr lang="ru-RU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рука - 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  <a:hlinkClick r:id="rId33"/>
              </a:rPr>
              <a:t>http://</a:t>
            </a:r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  <a:hlinkClick r:id="rId33"/>
              </a:rPr>
              <a:t>rebus1.com/pictures/etc/direct.gif</a:t>
            </a:r>
            <a:endParaRPr lang="ru-RU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подсолнух - </a:t>
            </a:r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  <a:hlinkClick r:id="rId34"/>
              </a:rPr>
              <a:t>http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  <a:hlinkClick r:id="rId34"/>
              </a:rPr>
              <a:t>://</a:t>
            </a:r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  <a:hlinkClick r:id="rId34"/>
              </a:rPr>
              <a:t>allriddles.ru/pictures/rebuses/word/ru/139_sunflower.png</a:t>
            </a:r>
            <a:endParaRPr lang="ru-RU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гвоздика - 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  <a:hlinkClick r:id="rId35"/>
              </a:rPr>
              <a:t>http://</a:t>
            </a:r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  <a:hlinkClick r:id="rId35"/>
              </a:rPr>
              <a:t>allforchildren.ru/ex/r/rebus13.jpg</a:t>
            </a:r>
            <a:endParaRPr lang="ru-RU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имя - 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  <a:hlinkClick r:id="rId36"/>
              </a:rPr>
              <a:t>http://</a:t>
            </a:r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  <a:hlinkClick r:id="rId36"/>
              </a:rPr>
              <a:t>rebus1.com/pictures/208.jpg</a:t>
            </a:r>
            <a:endParaRPr lang="ru-RU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запятая -  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  <a:hlinkClick r:id="rId37"/>
              </a:rPr>
              <a:t>http://</a:t>
            </a:r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  <a:hlinkClick r:id="rId37"/>
              </a:rPr>
              <a:t>rebus1.com/pictures/etc/koma1.jpg</a:t>
            </a:r>
            <a:endParaRPr lang="ru-RU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Гена -  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  <a:hlinkClick r:id="rId38"/>
              </a:rPr>
              <a:t>http://</a:t>
            </a:r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  <a:hlinkClick r:id="rId38"/>
              </a:rPr>
              <a:t>rebus1.com/pictures/314.jpg</a:t>
            </a:r>
            <a:endParaRPr lang="ru-RU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Тигр - 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  <a:hlinkClick r:id="rId39"/>
              </a:rPr>
              <a:t>http://</a:t>
            </a:r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  <a:hlinkClick r:id="rId39"/>
              </a:rPr>
              <a:t>rebus1.com/pictures/653.jpg</a:t>
            </a:r>
            <a:endParaRPr lang="ru-RU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</a:t>
            </a:r>
          </a:p>
          <a:p>
            <a:pPr algn="just"/>
            <a:endParaRPr lang="ru-RU" sz="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619672" y="3813867"/>
            <a:ext cx="331062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400" b="1" i="1" dirty="0" smtClean="0">
                <a:solidFill>
                  <a:srgbClr val="FF0000"/>
                </a:solidFill>
                <a:latin typeface="Georgia" pitchFamily="18" charset="0"/>
              </a:rPr>
              <a:t>Василёк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207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Колосится </a:t>
            </a:r>
            <a:r>
              <a:rPr lang="ru-RU" sz="2800" b="1" dirty="0">
                <a:solidFill>
                  <a:srgbClr val="002060"/>
                </a:solidFill>
                <a:latin typeface="Georgia" pitchFamily="18" charset="0"/>
              </a:rPr>
              <a:t>в поле рожь …</a:t>
            </a:r>
          </a:p>
          <a:p>
            <a:pPr>
              <a:spcBef>
                <a:spcPct val="20000"/>
              </a:spcBef>
            </a:pPr>
            <a:r>
              <a:rPr lang="ru-RU" sz="2800" b="1" dirty="0">
                <a:solidFill>
                  <a:srgbClr val="002060"/>
                </a:solidFill>
                <a:latin typeface="Georgia" pitchFamily="18" charset="0"/>
              </a:rPr>
              <a:t>Там, во ржи, цветок найдёшь.</a:t>
            </a:r>
          </a:p>
          <a:p>
            <a:pPr>
              <a:spcBef>
                <a:spcPct val="20000"/>
              </a:spcBef>
            </a:pPr>
            <a:r>
              <a:rPr lang="ru-RU" sz="2800" b="1" dirty="0">
                <a:solidFill>
                  <a:srgbClr val="002060"/>
                </a:solidFill>
                <a:latin typeface="Georgia" pitchFamily="18" charset="0"/>
              </a:rPr>
              <a:t>Ярко-синий и пушистый,</a:t>
            </a:r>
          </a:p>
          <a:p>
            <a:pPr>
              <a:spcBef>
                <a:spcPct val="20000"/>
              </a:spcBef>
            </a:pPr>
            <a:r>
              <a:rPr lang="ru-RU" sz="2800" b="1" dirty="0">
                <a:solidFill>
                  <a:srgbClr val="002060"/>
                </a:solidFill>
                <a:latin typeface="Georgia" pitchFamily="18" charset="0"/>
              </a:rPr>
              <a:t>Только жаль, что не душистый. </a:t>
            </a:r>
            <a:endParaRPr lang="ru-RU" sz="2800" b="1" dirty="0" smtClean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10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6405" y="410030"/>
            <a:ext cx="626469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ЦВЕТОЧНЫЕ ЗАГАДКИ</a:t>
            </a:r>
            <a:endParaRPr lang="ru-RU" sz="40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3804018">
            <a:off x="4898035" y="2722166"/>
            <a:ext cx="1977143" cy="331735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691680" y="3752303"/>
            <a:ext cx="324036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400" b="1" i="1" dirty="0">
                <a:solidFill>
                  <a:srgbClr val="FF0000"/>
                </a:solidFill>
                <a:latin typeface="Georgia" pitchFamily="18" charset="0"/>
              </a:rPr>
              <a:t>Л</a:t>
            </a:r>
            <a:r>
              <a:rPr lang="ru-RU" sz="4400" b="1" i="1" dirty="0" smtClean="0">
                <a:solidFill>
                  <a:srgbClr val="FF0000"/>
                </a:solidFill>
                <a:latin typeface="Georgia" pitchFamily="18" charset="0"/>
              </a:rPr>
              <a:t>андыш</a:t>
            </a:r>
            <a:r>
              <a:rPr lang="ru-RU" sz="2400" i="1" dirty="0" smtClean="0">
                <a:latin typeface="Georgia" pitchFamily="18" charset="0"/>
              </a:rPr>
              <a:t>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207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Цветёт </a:t>
            </a:r>
            <a:r>
              <a:rPr lang="ru-RU" sz="2800" b="1" dirty="0">
                <a:solidFill>
                  <a:srgbClr val="002060"/>
                </a:solidFill>
                <a:latin typeface="Georgia" pitchFamily="18" charset="0"/>
              </a:rPr>
              <a:t>он майскою порой,</a:t>
            </a:r>
          </a:p>
          <a:p>
            <a:pPr>
              <a:spcBef>
                <a:spcPct val="20000"/>
              </a:spcBef>
            </a:pPr>
            <a:r>
              <a:rPr lang="ru-RU" sz="2800" b="1" dirty="0">
                <a:solidFill>
                  <a:srgbClr val="002060"/>
                </a:solidFill>
                <a:latin typeface="Georgia" pitchFamily="18" charset="0"/>
              </a:rPr>
              <a:t>Его найдёшь в тени лесной:</a:t>
            </a:r>
          </a:p>
          <a:p>
            <a:pPr>
              <a:spcBef>
                <a:spcPct val="20000"/>
              </a:spcBef>
            </a:pPr>
            <a:r>
              <a:rPr lang="ru-RU" sz="2800" b="1" dirty="0">
                <a:solidFill>
                  <a:srgbClr val="002060"/>
                </a:solidFill>
                <a:latin typeface="Georgia" pitchFamily="18" charset="0"/>
              </a:rPr>
              <a:t>На стебельке, как бусы в ряд,</a:t>
            </a:r>
          </a:p>
          <a:p>
            <a:pPr>
              <a:spcBef>
                <a:spcPct val="20000"/>
              </a:spcBef>
            </a:pPr>
            <a:r>
              <a:rPr lang="ru-RU" sz="2800" b="1" dirty="0">
                <a:solidFill>
                  <a:srgbClr val="002060"/>
                </a:solidFill>
                <a:latin typeface="Georgia" pitchFamily="18" charset="0"/>
              </a:rPr>
              <a:t>Цветы душистые висят. </a:t>
            </a:r>
            <a:endParaRPr lang="ru-RU" sz="2800" b="1" dirty="0" smtClean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20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26405" y="410030"/>
            <a:ext cx="626469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ЦВЕТОЧНЫЕ ЗАГАДКИ</a:t>
            </a:r>
            <a:endParaRPr lang="ru-RU" sz="40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579798">
            <a:off x="4712272" y="2986180"/>
            <a:ext cx="2014597" cy="285460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736699" y="3185726"/>
            <a:ext cx="39604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400" b="1" i="1" dirty="0" smtClean="0">
                <a:solidFill>
                  <a:srgbClr val="FF0000"/>
                </a:solidFill>
                <a:latin typeface="Georgia" pitchFamily="18" charset="0"/>
              </a:rPr>
              <a:t>Иван -  чай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0427" y="1341131"/>
            <a:ext cx="7632848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dirty="0">
                <a:solidFill>
                  <a:srgbClr val="002060"/>
                </a:solidFill>
                <a:latin typeface="Georgia" pitchFamily="18" charset="0"/>
              </a:rPr>
              <a:t>Хороша трава – красная голова:</a:t>
            </a:r>
          </a:p>
          <a:p>
            <a:pPr>
              <a:spcBef>
                <a:spcPct val="20000"/>
              </a:spcBef>
            </a:pPr>
            <a:r>
              <a:rPr lang="ru-RU" sz="2800" b="1" dirty="0">
                <a:solidFill>
                  <a:srgbClr val="002060"/>
                </a:solidFill>
                <a:latin typeface="Georgia" pitchFamily="18" charset="0"/>
              </a:rPr>
              <a:t>И медку подарит, и чайку заварит.</a:t>
            </a:r>
            <a:endParaRPr lang="ru-RU" sz="2800" b="1" dirty="0" smtClean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30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26405" y="410030"/>
            <a:ext cx="626469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ЦВЕТОЧНЫЕ ЗАГАДКИ</a:t>
            </a:r>
            <a:endParaRPr lang="ru-RU" sz="40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04134" y="2604773"/>
            <a:ext cx="3016051" cy="2264387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763688" y="3598632"/>
            <a:ext cx="424847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400" b="1" i="1" dirty="0" smtClean="0">
                <a:solidFill>
                  <a:srgbClr val="FF0000"/>
                </a:solidFill>
                <a:latin typeface="Georgia" pitchFamily="18" charset="0"/>
              </a:rPr>
              <a:t>Купальница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47551" y="1494165"/>
            <a:ext cx="7632848" cy="207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dirty="0">
                <a:solidFill>
                  <a:srgbClr val="002060"/>
                </a:solidFill>
                <a:latin typeface="Georgia" pitchFamily="18" charset="0"/>
              </a:rPr>
              <a:t>Любит жить на лугу,</a:t>
            </a:r>
          </a:p>
          <a:p>
            <a:pPr>
              <a:spcBef>
                <a:spcPct val="20000"/>
              </a:spcBef>
            </a:pPr>
            <a:r>
              <a:rPr lang="ru-RU" sz="2800" b="1" dirty="0">
                <a:solidFill>
                  <a:srgbClr val="002060"/>
                </a:solidFill>
                <a:latin typeface="Georgia" pitchFamily="18" charset="0"/>
              </a:rPr>
              <a:t>На сыром берегу.</a:t>
            </a:r>
          </a:p>
          <a:p>
            <a:pPr>
              <a:spcBef>
                <a:spcPct val="20000"/>
              </a:spcBef>
            </a:pPr>
            <a:r>
              <a:rPr lang="ru-RU" sz="2800" b="1" dirty="0">
                <a:solidFill>
                  <a:srgbClr val="002060"/>
                </a:solidFill>
                <a:latin typeface="Georgia" pitchFamily="18" charset="0"/>
              </a:rPr>
              <a:t>Пышным шаром чашечка –</a:t>
            </a:r>
          </a:p>
          <a:p>
            <a:pPr>
              <a:spcBef>
                <a:spcPct val="20000"/>
              </a:spcBef>
            </a:pPr>
            <a:r>
              <a:rPr lang="ru-RU" sz="2800" b="1" dirty="0">
                <a:solidFill>
                  <a:srgbClr val="002060"/>
                </a:solidFill>
                <a:latin typeface="Georgia" pitchFamily="18" charset="0"/>
              </a:rPr>
              <a:t>Жёлтая рубашечка. </a:t>
            </a:r>
            <a:endParaRPr lang="ru-RU" sz="2800" b="1" dirty="0" smtClean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40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26405" y="410030"/>
            <a:ext cx="626469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ЦВЕТОЧНЫЕ ЗАГАДКИ</a:t>
            </a:r>
            <a:endParaRPr lang="ru-RU" sz="40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05238" y="2529686"/>
            <a:ext cx="2351431" cy="2339474"/>
          </a:xfrm>
          <a:prstGeom prst="ellipse">
            <a:avLst/>
          </a:prstGeom>
          <a:ln>
            <a:noFill/>
          </a:ln>
          <a:effectLst>
            <a:softEdge rad="127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459186" y="3494018"/>
            <a:ext cx="355297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400" b="1" i="1" dirty="0" smtClean="0">
                <a:solidFill>
                  <a:srgbClr val="FF0000"/>
                </a:solidFill>
                <a:latin typeface="Georgia" pitchFamily="18" charset="0"/>
              </a:rPr>
              <a:t>Цикорий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207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dirty="0">
                <a:solidFill>
                  <a:srgbClr val="002060"/>
                </a:solidFill>
                <a:latin typeface="Georgia" pitchFamily="18" charset="0"/>
              </a:rPr>
              <a:t>Вырос синенький цветок,</a:t>
            </a:r>
          </a:p>
          <a:p>
            <a:pPr>
              <a:spcBef>
                <a:spcPct val="20000"/>
              </a:spcBef>
            </a:pPr>
            <a:r>
              <a:rPr lang="ru-RU" sz="2800" b="1" dirty="0">
                <a:solidFill>
                  <a:srgbClr val="002060"/>
                </a:solidFill>
                <a:latin typeface="Georgia" pitchFamily="18" charset="0"/>
              </a:rPr>
              <a:t>Он похож на василёк.</a:t>
            </a:r>
          </a:p>
          <a:p>
            <a:pPr>
              <a:spcBef>
                <a:spcPct val="20000"/>
              </a:spcBef>
            </a:pPr>
            <a:r>
              <a:rPr lang="ru-RU" sz="2800" b="1" dirty="0">
                <a:solidFill>
                  <a:srgbClr val="002060"/>
                </a:solidFill>
                <a:latin typeface="Georgia" pitchFamily="18" charset="0"/>
              </a:rPr>
              <a:t>Его корень на поджарку,</a:t>
            </a:r>
          </a:p>
          <a:p>
            <a:pPr>
              <a:spcBef>
                <a:spcPct val="20000"/>
              </a:spcBef>
            </a:pPr>
            <a:r>
              <a:rPr lang="ru-RU" sz="2800" b="1" dirty="0">
                <a:solidFill>
                  <a:srgbClr val="002060"/>
                </a:solidFill>
                <a:latin typeface="Georgia" pitchFamily="18" charset="0"/>
              </a:rPr>
              <a:t>Да в кофейник на заварку.</a:t>
            </a:r>
            <a:endParaRPr lang="ru-RU" sz="2800" b="1" dirty="0" smtClean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50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26405" y="410030"/>
            <a:ext cx="626469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ЦВЕТОЧНЫЕ ЗАГАДКИ</a:t>
            </a:r>
            <a:endParaRPr lang="ru-RU" sz="40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05310" y="2461672"/>
            <a:ext cx="2413908" cy="2413908"/>
          </a:xfrm>
          <a:prstGeom prst="ellipse">
            <a:avLst/>
          </a:prstGeom>
          <a:ln>
            <a:noFill/>
          </a:ln>
          <a:effectLst>
            <a:softEdge rad="3175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475656" y="2793147"/>
            <a:ext cx="561662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400" b="1" i="1" dirty="0" smtClean="0">
                <a:solidFill>
                  <a:srgbClr val="FF0000"/>
                </a:solidFill>
                <a:latin typeface="Georgia" pitchFamily="18" charset="0"/>
              </a:rPr>
              <a:t>Аленький цветок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3528" y="1483191"/>
            <a:ext cx="792088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>
                <a:solidFill>
                  <a:srgbClr val="002060"/>
                </a:solidFill>
                <a:latin typeface="Georgia" pitchFamily="18" charset="0"/>
              </a:rPr>
              <a:t>Какой цветок охраняло чудище лохматое в одноименном произведении 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С. Т. Аксакова</a:t>
            </a:r>
            <a:r>
              <a:rPr lang="ru-RU" sz="2800" b="1" dirty="0">
                <a:solidFill>
                  <a:srgbClr val="002060"/>
                </a:solidFill>
                <a:latin typeface="Georgia" pitchFamily="18" charset="0"/>
              </a:rPr>
              <a:t>?</a:t>
            </a:r>
            <a:endParaRPr lang="ru-RU" sz="2800" b="1" dirty="0" smtClean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10</a:t>
            </a:r>
            <a:endParaRPr lang="ru-RU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55576" y="404664"/>
            <a:ext cx="626469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rgbClr val="2E3917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ЦВЕТЫ И СКАЗКИ</a:t>
            </a:r>
            <a:endParaRPr lang="ru-RU" sz="4000" b="1" spc="50" dirty="0">
              <a:ln w="11430">
                <a:solidFill>
                  <a:srgbClr val="2E3917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31858" y="3562588"/>
            <a:ext cx="2712132" cy="2034099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693467"/>
            <a:ext cx="777686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400" b="1" i="1" dirty="0" smtClean="0">
                <a:solidFill>
                  <a:srgbClr val="FF0000"/>
                </a:solidFill>
                <a:latin typeface="Georgia" pitchFamily="18" charset="0"/>
              </a:rPr>
              <a:t>Лепесток тюльпана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>
                <a:solidFill>
                  <a:srgbClr val="002060"/>
                </a:solidFill>
                <a:latin typeface="Georgia" pitchFamily="18" charset="0"/>
              </a:rPr>
              <a:t>Лепесток какого цветка служил одеялом Дюймовочке из одноименной сказки Г. Х. Андерсена?</a:t>
            </a:r>
            <a:endParaRPr lang="ru-RU" sz="2800" b="1" dirty="0" smtClean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20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55576" y="404664"/>
            <a:ext cx="626469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rgbClr val="2E3917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ЦВЕТЫ И СКАЗКИ</a:t>
            </a:r>
            <a:endParaRPr lang="ru-RU" sz="4000" b="1" spc="50" dirty="0">
              <a:ln w="11430">
                <a:solidFill>
                  <a:srgbClr val="2E3917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483768" y="3502620"/>
            <a:ext cx="2799953" cy="2067595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1645</TotalTime>
  <Words>779</Words>
  <Application>Microsoft Office PowerPoint</Application>
  <PresentationFormat>Экран (4:3)</PresentationFormat>
  <Paragraphs>221</Paragraphs>
  <Slides>28</Slides>
  <Notes>27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Лианна</cp:lastModifiedBy>
  <cp:revision>57</cp:revision>
  <dcterms:created xsi:type="dcterms:W3CDTF">2014-01-06T16:00:12Z</dcterms:created>
  <dcterms:modified xsi:type="dcterms:W3CDTF">2020-03-24T18:42:35Z</dcterms:modified>
</cp:coreProperties>
</file>