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0" r:id="rId3"/>
    <p:sldId id="261" r:id="rId4"/>
    <p:sldId id="262" r:id="rId5"/>
    <p:sldId id="266" r:id="rId6"/>
    <p:sldId id="267" r:id="rId7"/>
    <p:sldId id="271" r:id="rId8"/>
    <p:sldId id="265" r:id="rId9"/>
    <p:sldId id="269"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7" autoAdjust="0"/>
    <p:restoredTop sz="68310" autoAdjust="0"/>
  </p:normalViewPr>
  <p:slideViewPr>
    <p:cSldViewPr>
      <p:cViewPr varScale="1">
        <p:scale>
          <a:sx n="50" d="100"/>
          <a:sy n="50" d="100"/>
        </p:scale>
        <p:origin x="-19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1551E-F7EB-4F00-A82B-2B3D686AB0B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EC031965-1A1E-429A-AA09-902ED1286B47}">
      <dgm:prSet phldrT="[Текст]" custT="1"/>
      <dgm:spPr>
        <a:solidFill>
          <a:schemeClr val="bg1"/>
        </a:solidFill>
        <a:ln w="38100">
          <a:solidFill>
            <a:schemeClr val="tx1"/>
          </a:solidFill>
        </a:ln>
      </dgm:spPr>
      <dgm:t>
        <a:bodyPr/>
        <a:lstStyle/>
        <a:p>
          <a:r>
            <a:rPr lang="ru-RU" sz="3400" b="1" dirty="0" smtClean="0">
              <a:solidFill>
                <a:schemeClr val="accent3"/>
              </a:solidFill>
            </a:rPr>
            <a:t>Бионика</a:t>
          </a:r>
          <a:endParaRPr lang="ru-RU" sz="3400" b="1" dirty="0">
            <a:solidFill>
              <a:schemeClr val="accent3"/>
            </a:solidFill>
          </a:endParaRPr>
        </a:p>
      </dgm:t>
    </dgm:pt>
    <dgm:pt modelId="{929ACE3F-44BB-4488-B7CC-4EFA7A04C76B}" type="parTrans" cxnId="{1E14713C-A12E-4F58-86B9-4AE6AD3AE6EE}">
      <dgm:prSet/>
      <dgm:spPr/>
      <dgm:t>
        <a:bodyPr/>
        <a:lstStyle/>
        <a:p>
          <a:endParaRPr lang="ru-RU"/>
        </a:p>
      </dgm:t>
    </dgm:pt>
    <dgm:pt modelId="{8A0D03D4-0714-4D46-A3E9-2C6886040BC5}" type="sibTrans" cxnId="{1E14713C-A12E-4F58-86B9-4AE6AD3AE6EE}">
      <dgm:prSet/>
      <dgm:spPr/>
      <dgm:t>
        <a:bodyPr/>
        <a:lstStyle/>
        <a:p>
          <a:endParaRPr lang="ru-RU"/>
        </a:p>
      </dgm:t>
    </dgm:pt>
    <dgm:pt modelId="{B8F2A8E9-FD5F-4FEC-9DA7-DB41C60C5B97}">
      <dgm:prSet phldrT="[Текст]" custT="1"/>
      <dgm:spPr/>
      <dgm:t>
        <a:bodyPr/>
        <a:lstStyle/>
        <a:p>
          <a:r>
            <a:rPr lang="ru-RU" sz="3600" b="1" dirty="0" smtClean="0"/>
            <a:t>Архитектура</a:t>
          </a:r>
          <a:endParaRPr lang="ru-RU" sz="3600" b="1" dirty="0"/>
        </a:p>
      </dgm:t>
    </dgm:pt>
    <dgm:pt modelId="{6885EFAA-94CF-4EB6-B386-28B8949317E3}" type="parTrans" cxnId="{BE7E1380-7900-4F47-99BC-8AE628AFA487}">
      <dgm:prSet/>
      <dgm:spPr/>
      <dgm:t>
        <a:bodyPr/>
        <a:lstStyle/>
        <a:p>
          <a:endParaRPr lang="ru-RU"/>
        </a:p>
      </dgm:t>
    </dgm:pt>
    <dgm:pt modelId="{D19B5396-CFEC-4B20-A31C-3B8DFCD62AE1}" type="sibTrans" cxnId="{BE7E1380-7900-4F47-99BC-8AE628AFA487}">
      <dgm:prSet/>
      <dgm:spPr/>
      <dgm:t>
        <a:bodyPr/>
        <a:lstStyle/>
        <a:p>
          <a:endParaRPr lang="ru-RU"/>
        </a:p>
      </dgm:t>
    </dgm:pt>
    <dgm:pt modelId="{D00183B8-85F6-4837-BEE2-74E76216E535}">
      <dgm:prSet phldrT="[Текст]" custT="1"/>
      <dgm:spPr/>
      <dgm:t>
        <a:bodyPr/>
        <a:lstStyle/>
        <a:p>
          <a:r>
            <a:rPr lang="ru-RU" sz="3600" b="1" dirty="0" smtClean="0"/>
            <a:t>Медицина</a:t>
          </a:r>
          <a:endParaRPr lang="ru-RU" sz="3600" b="1" dirty="0"/>
        </a:p>
      </dgm:t>
    </dgm:pt>
    <dgm:pt modelId="{79168B48-7E6B-439B-A43D-680AE18FC817}" type="parTrans" cxnId="{94B1683F-2ED0-42C7-9911-355F74329179}">
      <dgm:prSet/>
      <dgm:spPr/>
      <dgm:t>
        <a:bodyPr/>
        <a:lstStyle/>
        <a:p>
          <a:endParaRPr lang="ru-RU"/>
        </a:p>
      </dgm:t>
    </dgm:pt>
    <dgm:pt modelId="{965D9011-8188-4101-BA00-ACE24C7E5348}" type="sibTrans" cxnId="{94B1683F-2ED0-42C7-9911-355F74329179}">
      <dgm:prSet/>
      <dgm:spPr/>
      <dgm:t>
        <a:bodyPr/>
        <a:lstStyle/>
        <a:p>
          <a:endParaRPr lang="ru-RU"/>
        </a:p>
      </dgm:t>
    </dgm:pt>
    <dgm:pt modelId="{AE56A5D2-53E5-4A4C-8B11-D53C783E5EB5}">
      <dgm:prSet phldrT="[Текст]" custT="1"/>
      <dgm:spPr/>
      <dgm:t>
        <a:bodyPr/>
        <a:lstStyle/>
        <a:p>
          <a:r>
            <a:rPr lang="ru-RU" sz="3400" b="1" dirty="0" smtClean="0"/>
            <a:t>Робототехника</a:t>
          </a:r>
          <a:endParaRPr lang="ru-RU" sz="3400" b="1" dirty="0"/>
        </a:p>
      </dgm:t>
    </dgm:pt>
    <dgm:pt modelId="{86FFBA0E-938C-4035-A84A-95BCEB88A43B}" type="parTrans" cxnId="{1F008366-E914-40F0-8EF2-D5CE058DBC1A}">
      <dgm:prSet/>
      <dgm:spPr/>
      <dgm:t>
        <a:bodyPr/>
        <a:lstStyle/>
        <a:p>
          <a:endParaRPr lang="ru-RU"/>
        </a:p>
      </dgm:t>
    </dgm:pt>
    <dgm:pt modelId="{6FE133F9-ABDB-47B9-AA82-7C1D21D25988}" type="sibTrans" cxnId="{1F008366-E914-40F0-8EF2-D5CE058DBC1A}">
      <dgm:prSet/>
      <dgm:spPr/>
      <dgm:t>
        <a:bodyPr/>
        <a:lstStyle/>
        <a:p>
          <a:endParaRPr lang="ru-RU"/>
        </a:p>
      </dgm:t>
    </dgm:pt>
    <dgm:pt modelId="{C5ED1C2F-01F2-4CD0-9545-4687904C718C}">
      <dgm:prSet phldrT="[Текст]" custT="1"/>
      <dgm:spPr/>
      <dgm:t>
        <a:bodyPr/>
        <a:lstStyle/>
        <a:p>
          <a:r>
            <a:rPr lang="ru-RU" sz="3600" b="1" dirty="0" smtClean="0"/>
            <a:t>Транспорт</a:t>
          </a:r>
          <a:endParaRPr lang="ru-RU" sz="3600" b="1" dirty="0"/>
        </a:p>
      </dgm:t>
    </dgm:pt>
    <dgm:pt modelId="{4DED4F1E-645B-4146-8583-F1EB4E02C2FC}" type="parTrans" cxnId="{30C3F2AC-AA81-4E2C-B896-F5C9E3E21D73}">
      <dgm:prSet/>
      <dgm:spPr/>
      <dgm:t>
        <a:bodyPr/>
        <a:lstStyle/>
        <a:p>
          <a:endParaRPr lang="ru-RU"/>
        </a:p>
      </dgm:t>
    </dgm:pt>
    <dgm:pt modelId="{74B477AC-EA55-4EC3-BC76-F96461F93EE5}" type="sibTrans" cxnId="{30C3F2AC-AA81-4E2C-B896-F5C9E3E21D73}">
      <dgm:prSet/>
      <dgm:spPr/>
      <dgm:t>
        <a:bodyPr/>
        <a:lstStyle/>
        <a:p>
          <a:endParaRPr lang="ru-RU"/>
        </a:p>
      </dgm:t>
    </dgm:pt>
    <dgm:pt modelId="{40DD7CAB-BBB5-41FD-9682-3997D464DC66}" type="pres">
      <dgm:prSet presAssocID="{23C1551E-F7EB-4F00-A82B-2B3D686AB0B1}" presName="diagram" presStyleCnt="0">
        <dgm:presLayoutVars>
          <dgm:chMax val="1"/>
          <dgm:dir/>
          <dgm:animLvl val="ctr"/>
          <dgm:resizeHandles val="exact"/>
        </dgm:presLayoutVars>
      </dgm:prSet>
      <dgm:spPr/>
      <dgm:t>
        <a:bodyPr/>
        <a:lstStyle/>
        <a:p>
          <a:endParaRPr lang="ru-RU"/>
        </a:p>
      </dgm:t>
    </dgm:pt>
    <dgm:pt modelId="{1D83F4ED-4486-4BA9-8008-979F89474B45}" type="pres">
      <dgm:prSet presAssocID="{23C1551E-F7EB-4F00-A82B-2B3D686AB0B1}" presName="matrix" presStyleCnt="0"/>
      <dgm:spPr/>
    </dgm:pt>
    <dgm:pt modelId="{5CDA3A97-1EC9-4926-A32A-22AC3BF4C929}" type="pres">
      <dgm:prSet presAssocID="{23C1551E-F7EB-4F00-A82B-2B3D686AB0B1}" presName="tile1" presStyleLbl="node1" presStyleIdx="0" presStyleCnt="4"/>
      <dgm:spPr/>
      <dgm:t>
        <a:bodyPr/>
        <a:lstStyle/>
        <a:p>
          <a:endParaRPr lang="ru-RU"/>
        </a:p>
      </dgm:t>
    </dgm:pt>
    <dgm:pt modelId="{D368FE06-6A16-40CE-9502-93052E13EC8C}" type="pres">
      <dgm:prSet presAssocID="{23C1551E-F7EB-4F00-A82B-2B3D686AB0B1}" presName="tile1text" presStyleLbl="node1" presStyleIdx="0" presStyleCnt="4">
        <dgm:presLayoutVars>
          <dgm:chMax val="0"/>
          <dgm:chPref val="0"/>
          <dgm:bulletEnabled val="1"/>
        </dgm:presLayoutVars>
      </dgm:prSet>
      <dgm:spPr/>
      <dgm:t>
        <a:bodyPr/>
        <a:lstStyle/>
        <a:p>
          <a:endParaRPr lang="ru-RU"/>
        </a:p>
      </dgm:t>
    </dgm:pt>
    <dgm:pt modelId="{88183808-F098-44F9-A0D7-47FE8DFD241A}" type="pres">
      <dgm:prSet presAssocID="{23C1551E-F7EB-4F00-A82B-2B3D686AB0B1}" presName="tile2" presStyleLbl="node1" presStyleIdx="1" presStyleCnt="4"/>
      <dgm:spPr/>
      <dgm:t>
        <a:bodyPr/>
        <a:lstStyle/>
        <a:p>
          <a:endParaRPr lang="ru-RU"/>
        </a:p>
      </dgm:t>
    </dgm:pt>
    <dgm:pt modelId="{5465574D-4E57-4AE9-8B35-7965A975E849}" type="pres">
      <dgm:prSet presAssocID="{23C1551E-F7EB-4F00-A82B-2B3D686AB0B1}" presName="tile2text" presStyleLbl="node1" presStyleIdx="1" presStyleCnt="4">
        <dgm:presLayoutVars>
          <dgm:chMax val="0"/>
          <dgm:chPref val="0"/>
          <dgm:bulletEnabled val="1"/>
        </dgm:presLayoutVars>
      </dgm:prSet>
      <dgm:spPr/>
      <dgm:t>
        <a:bodyPr/>
        <a:lstStyle/>
        <a:p>
          <a:endParaRPr lang="ru-RU"/>
        </a:p>
      </dgm:t>
    </dgm:pt>
    <dgm:pt modelId="{1E52E59A-D7DA-4CF2-A5FE-5F825FB5014C}" type="pres">
      <dgm:prSet presAssocID="{23C1551E-F7EB-4F00-A82B-2B3D686AB0B1}" presName="tile3" presStyleLbl="node1" presStyleIdx="2" presStyleCnt="4"/>
      <dgm:spPr/>
      <dgm:t>
        <a:bodyPr/>
        <a:lstStyle/>
        <a:p>
          <a:endParaRPr lang="ru-RU"/>
        </a:p>
      </dgm:t>
    </dgm:pt>
    <dgm:pt modelId="{A9D8DEDE-CDD1-41B7-B347-9950B0FB5460}" type="pres">
      <dgm:prSet presAssocID="{23C1551E-F7EB-4F00-A82B-2B3D686AB0B1}" presName="tile3text" presStyleLbl="node1" presStyleIdx="2" presStyleCnt="4">
        <dgm:presLayoutVars>
          <dgm:chMax val="0"/>
          <dgm:chPref val="0"/>
          <dgm:bulletEnabled val="1"/>
        </dgm:presLayoutVars>
      </dgm:prSet>
      <dgm:spPr/>
      <dgm:t>
        <a:bodyPr/>
        <a:lstStyle/>
        <a:p>
          <a:endParaRPr lang="ru-RU"/>
        </a:p>
      </dgm:t>
    </dgm:pt>
    <dgm:pt modelId="{BB85717C-8002-4B4B-AFFA-3C0F6CE369E8}" type="pres">
      <dgm:prSet presAssocID="{23C1551E-F7EB-4F00-A82B-2B3D686AB0B1}" presName="tile4" presStyleLbl="node1" presStyleIdx="3" presStyleCnt="4"/>
      <dgm:spPr/>
      <dgm:t>
        <a:bodyPr/>
        <a:lstStyle/>
        <a:p>
          <a:endParaRPr lang="ru-RU"/>
        </a:p>
      </dgm:t>
    </dgm:pt>
    <dgm:pt modelId="{C8FB73F4-4C99-4F5E-95FB-F5AC504F26AE}" type="pres">
      <dgm:prSet presAssocID="{23C1551E-F7EB-4F00-A82B-2B3D686AB0B1}" presName="tile4text" presStyleLbl="node1" presStyleIdx="3" presStyleCnt="4">
        <dgm:presLayoutVars>
          <dgm:chMax val="0"/>
          <dgm:chPref val="0"/>
          <dgm:bulletEnabled val="1"/>
        </dgm:presLayoutVars>
      </dgm:prSet>
      <dgm:spPr/>
      <dgm:t>
        <a:bodyPr/>
        <a:lstStyle/>
        <a:p>
          <a:endParaRPr lang="ru-RU"/>
        </a:p>
      </dgm:t>
    </dgm:pt>
    <dgm:pt modelId="{6AD8CD14-CF32-4CAB-B67C-1264F746C873}" type="pres">
      <dgm:prSet presAssocID="{23C1551E-F7EB-4F00-A82B-2B3D686AB0B1}" presName="centerTile" presStyleLbl="fgShp" presStyleIdx="0" presStyleCnt="1">
        <dgm:presLayoutVars>
          <dgm:chMax val="0"/>
          <dgm:chPref val="0"/>
        </dgm:presLayoutVars>
      </dgm:prSet>
      <dgm:spPr/>
      <dgm:t>
        <a:bodyPr/>
        <a:lstStyle/>
        <a:p>
          <a:endParaRPr lang="ru-RU"/>
        </a:p>
      </dgm:t>
    </dgm:pt>
  </dgm:ptLst>
  <dgm:cxnLst>
    <dgm:cxn modelId="{4D836058-AC46-46E5-80BF-D2878A79337C}" type="presOf" srcId="{C5ED1C2F-01F2-4CD0-9545-4687904C718C}" destId="{BB85717C-8002-4B4B-AFFA-3C0F6CE369E8}" srcOrd="0" destOrd="0" presId="urn:microsoft.com/office/officeart/2005/8/layout/matrix1"/>
    <dgm:cxn modelId="{A9657F11-9591-4941-B74F-C4486D11CF26}" type="presOf" srcId="{B8F2A8E9-FD5F-4FEC-9DA7-DB41C60C5B97}" destId="{D368FE06-6A16-40CE-9502-93052E13EC8C}" srcOrd="1" destOrd="0" presId="urn:microsoft.com/office/officeart/2005/8/layout/matrix1"/>
    <dgm:cxn modelId="{192EA212-614F-4B03-B631-0043F89FE747}" type="presOf" srcId="{D00183B8-85F6-4837-BEE2-74E76216E535}" destId="{88183808-F098-44F9-A0D7-47FE8DFD241A}" srcOrd="0" destOrd="0" presId="urn:microsoft.com/office/officeart/2005/8/layout/matrix1"/>
    <dgm:cxn modelId="{94B1683F-2ED0-42C7-9911-355F74329179}" srcId="{EC031965-1A1E-429A-AA09-902ED1286B47}" destId="{D00183B8-85F6-4837-BEE2-74E76216E535}" srcOrd="1" destOrd="0" parTransId="{79168B48-7E6B-439B-A43D-680AE18FC817}" sibTransId="{965D9011-8188-4101-BA00-ACE24C7E5348}"/>
    <dgm:cxn modelId="{BE7E1380-7900-4F47-99BC-8AE628AFA487}" srcId="{EC031965-1A1E-429A-AA09-902ED1286B47}" destId="{B8F2A8E9-FD5F-4FEC-9DA7-DB41C60C5B97}" srcOrd="0" destOrd="0" parTransId="{6885EFAA-94CF-4EB6-B386-28B8949317E3}" sibTransId="{D19B5396-CFEC-4B20-A31C-3B8DFCD62AE1}"/>
    <dgm:cxn modelId="{1E14713C-A12E-4F58-86B9-4AE6AD3AE6EE}" srcId="{23C1551E-F7EB-4F00-A82B-2B3D686AB0B1}" destId="{EC031965-1A1E-429A-AA09-902ED1286B47}" srcOrd="0" destOrd="0" parTransId="{929ACE3F-44BB-4488-B7CC-4EFA7A04C76B}" sibTransId="{8A0D03D4-0714-4D46-A3E9-2C6886040BC5}"/>
    <dgm:cxn modelId="{0F8CE773-F1D8-4F55-96D4-5FC5D2A6B355}" type="presOf" srcId="{AE56A5D2-53E5-4A4C-8B11-D53C783E5EB5}" destId="{1E52E59A-D7DA-4CF2-A5FE-5F825FB5014C}" srcOrd="0" destOrd="0" presId="urn:microsoft.com/office/officeart/2005/8/layout/matrix1"/>
    <dgm:cxn modelId="{6B8DC2DA-509F-4344-B3EA-37E9123A6B24}" type="presOf" srcId="{EC031965-1A1E-429A-AA09-902ED1286B47}" destId="{6AD8CD14-CF32-4CAB-B67C-1264F746C873}" srcOrd="0" destOrd="0" presId="urn:microsoft.com/office/officeart/2005/8/layout/matrix1"/>
    <dgm:cxn modelId="{1FCABF05-C58A-4B46-AB6F-1E6DFB41B8DA}" type="presOf" srcId="{23C1551E-F7EB-4F00-A82B-2B3D686AB0B1}" destId="{40DD7CAB-BBB5-41FD-9682-3997D464DC66}" srcOrd="0" destOrd="0" presId="urn:microsoft.com/office/officeart/2005/8/layout/matrix1"/>
    <dgm:cxn modelId="{DC328F1B-8668-4CC8-A7E1-E0FB92711B15}" type="presOf" srcId="{B8F2A8E9-FD5F-4FEC-9DA7-DB41C60C5B97}" destId="{5CDA3A97-1EC9-4926-A32A-22AC3BF4C929}" srcOrd="0" destOrd="0" presId="urn:microsoft.com/office/officeart/2005/8/layout/matrix1"/>
    <dgm:cxn modelId="{30C3F2AC-AA81-4E2C-B896-F5C9E3E21D73}" srcId="{EC031965-1A1E-429A-AA09-902ED1286B47}" destId="{C5ED1C2F-01F2-4CD0-9545-4687904C718C}" srcOrd="3" destOrd="0" parTransId="{4DED4F1E-645B-4146-8583-F1EB4E02C2FC}" sibTransId="{74B477AC-EA55-4EC3-BC76-F96461F93EE5}"/>
    <dgm:cxn modelId="{9D13C016-5266-4571-8680-3630B2E3B421}" type="presOf" srcId="{C5ED1C2F-01F2-4CD0-9545-4687904C718C}" destId="{C8FB73F4-4C99-4F5E-95FB-F5AC504F26AE}" srcOrd="1" destOrd="0" presId="urn:microsoft.com/office/officeart/2005/8/layout/matrix1"/>
    <dgm:cxn modelId="{BB6F10B2-5491-490A-B1B2-D01FC06875E9}" type="presOf" srcId="{D00183B8-85F6-4837-BEE2-74E76216E535}" destId="{5465574D-4E57-4AE9-8B35-7965A975E849}" srcOrd="1" destOrd="0" presId="urn:microsoft.com/office/officeart/2005/8/layout/matrix1"/>
    <dgm:cxn modelId="{8112EF76-59A8-4CE6-947D-61B4D2E9F0EE}" type="presOf" srcId="{AE56A5D2-53E5-4A4C-8B11-D53C783E5EB5}" destId="{A9D8DEDE-CDD1-41B7-B347-9950B0FB5460}" srcOrd="1" destOrd="0" presId="urn:microsoft.com/office/officeart/2005/8/layout/matrix1"/>
    <dgm:cxn modelId="{1F008366-E914-40F0-8EF2-D5CE058DBC1A}" srcId="{EC031965-1A1E-429A-AA09-902ED1286B47}" destId="{AE56A5D2-53E5-4A4C-8B11-D53C783E5EB5}" srcOrd="2" destOrd="0" parTransId="{86FFBA0E-938C-4035-A84A-95BCEB88A43B}" sibTransId="{6FE133F9-ABDB-47B9-AA82-7C1D21D25988}"/>
    <dgm:cxn modelId="{D853967B-7FF0-4CD7-9172-667816D15CA9}" type="presParOf" srcId="{40DD7CAB-BBB5-41FD-9682-3997D464DC66}" destId="{1D83F4ED-4486-4BA9-8008-979F89474B45}" srcOrd="0" destOrd="0" presId="urn:microsoft.com/office/officeart/2005/8/layout/matrix1"/>
    <dgm:cxn modelId="{030258C1-0B4E-4E94-A09C-A92A4AF6F836}" type="presParOf" srcId="{1D83F4ED-4486-4BA9-8008-979F89474B45}" destId="{5CDA3A97-1EC9-4926-A32A-22AC3BF4C929}" srcOrd="0" destOrd="0" presId="urn:microsoft.com/office/officeart/2005/8/layout/matrix1"/>
    <dgm:cxn modelId="{6FE8E501-6876-46B5-968A-AFC5A3CB7449}" type="presParOf" srcId="{1D83F4ED-4486-4BA9-8008-979F89474B45}" destId="{D368FE06-6A16-40CE-9502-93052E13EC8C}" srcOrd="1" destOrd="0" presId="urn:microsoft.com/office/officeart/2005/8/layout/matrix1"/>
    <dgm:cxn modelId="{7A735BBE-33A2-466A-92F9-0E8EA0C33C62}" type="presParOf" srcId="{1D83F4ED-4486-4BA9-8008-979F89474B45}" destId="{88183808-F098-44F9-A0D7-47FE8DFD241A}" srcOrd="2" destOrd="0" presId="urn:microsoft.com/office/officeart/2005/8/layout/matrix1"/>
    <dgm:cxn modelId="{A1A15F5F-D7EC-4CA7-B6AB-FD82EAD4198E}" type="presParOf" srcId="{1D83F4ED-4486-4BA9-8008-979F89474B45}" destId="{5465574D-4E57-4AE9-8B35-7965A975E849}" srcOrd="3" destOrd="0" presId="urn:microsoft.com/office/officeart/2005/8/layout/matrix1"/>
    <dgm:cxn modelId="{1AE8EA96-C6A2-4049-AD3C-14BB95A6E862}" type="presParOf" srcId="{1D83F4ED-4486-4BA9-8008-979F89474B45}" destId="{1E52E59A-D7DA-4CF2-A5FE-5F825FB5014C}" srcOrd="4" destOrd="0" presId="urn:microsoft.com/office/officeart/2005/8/layout/matrix1"/>
    <dgm:cxn modelId="{B84C293C-1E2C-483B-8912-9E2CC0CD3A1D}" type="presParOf" srcId="{1D83F4ED-4486-4BA9-8008-979F89474B45}" destId="{A9D8DEDE-CDD1-41B7-B347-9950B0FB5460}" srcOrd="5" destOrd="0" presId="urn:microsoft.com/office/officeart/2005/8/layout/matrix1"/>
    <dgm:cxn modelId="{F87CF1BF-A7A2-427F-97FA-E8B0C1BC9349}" type="presParOf" srcId="{1D83F4ED-4486-4BA9-8008-979F89474B45}" destId="{BB85717C-8002-4B4B-AFFA-3C0F6CE369E8}" srcOrd="6" destOrd="0" presId="urn:microsoft.com/office/officeart/2005/8/layout/matrix1"/>
    <dgm:cxn modelId="{EE71EC27-F9EE-4140-B60B-2005998B8824}" type="presParOf" srcId="{1D83F4ED-4486-4BA9-8008-979F89474B45}" destId="{C8FB73F4-4C99-4F5E-95FB-F5AC504F26AE}" srcOrd="7" destOrd="0" presId="urn:microsoft.com/office/officeart/2005/8/layout/matrix1"/>
    <dgm:cxn modelId="{B1736986-2730-48E9-A6AA-F529D1489E5F}" type="presParOf" srcId="{40DD7CAB-BBB5-41FD-9682-3997D464DC66}" destId="{6AD8CD14-CF32-4CAB-B67C-1264F746C873}"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A3A97-1EC9-4926-A32A-22AC3BF4C929}">
      <dsp:nvSpPr>
        <dsp:cNvPr id="0" name=""/>
        <dsp:cNvSpPr/>
      </dsp:nvSpPr>
      <dsp:spPr>
        <a:xfrm rot="16200000">
          <a:off x="774086" y="-774086"/>
          <a:ext cx="2304256" cy="3852428"/>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b="1" kern="1200" dirty="0" smtClean="0"/>
            <a:t>Архитектура</a:t>
          </a:r>
          <a:endParaRPr lang="ru-RU" sz="3600" b="1" kern="1200" dirty="0"/>
        </a:p>
      </dsp:txBody>
      <dsp:txXfrm rot="5400000">
        <a:off x="-1" y="1"/>
        <a:ext cx="3852428" cy="1728192"/>
      </dsp:txXfrm>
    </dsp:sp>
    <dsp:sp modelId="{88183808-F098-44F9-A0D7-47FE8DFD241A}">
      <dsp:nvSpPr>
        <dsp:cNvPr id="0" name=""/>
        <dsp:cNvSpPr/>
      </dsp:nvSpPr>
      <dsp:spPr>
        <a:xfrm>
          <a:off x="3852428" y="0"/>
          <a:ext cx="3852428" cy="230425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b="1" kern="1200" dirty="0" smtClean="0"/>
            <a:t>Медицина</a:t>
          </a:r>
          <a:endParaRPr lang="ru-RU" sz="3600" b="1" kern="1200" dirty="0"/>
        </a:p>
      </dsp:txBody>
      <dsp:txXfrm>
        <a:off x="3852428" y="0"/>
        <a:ext cx="3852428" cy="1728192"/>
      </dsp:txXfrm>
    </dsp:sp>
    <dsp:sp modelId="{1E52E59A-D7DA-4CF2-A5FE-5F825FB5014C}">
      <dsp:nvSpPr>
        <dsp:cNvPr id="0" name=""/>
        <dsp:cNvSpPr/>
      </dsp:nvSpPr>
      <dsp:spPr>
        <a:xfrm rot="10800000">
          <a:off x="0" y="2304256"/>
          <a:ext cx="3852428" cy="2304256"/>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ru-RU" sz="3400" b="1" kern="1200" dirty="0" smtClean="0"/>
            <a:t>Робототехника</a:t>
          </a:r>
          <a:endParaRPr lang="ru-RU" sz="3400" b="1" kern="1200" dirty="0"/>
        </a:p>
      </dsp:txBody>
      <dsp:txXfrm rot="10800000">
        <a:off x="0" y="2880320"/>
        <a:ext cx="3852428" cy="1728192"/>
      </dsp:txXfrm>
    </dsp:sp>
    <dsp:sp modelId="{BB85717C-8002-4B4B-AFFA-3C0F6CE369E8}">
      <dsp:nvSpPr>
        <dsp:cNvPr id="0" name=""/>
        <dsp:cNvSpPr/>
      </dsp:nvSpPr>
      <dsp:spPr>
        <a:xfrm rot="5400000">
          <a:off x="4626514" y="1530170"/>
          <a:ext cx="2304256" cy="3852428"/>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u-RU" sz="3600" b="1" kern="1200" dirty="0" smtClean="0"/>
            <a:t>Транспорт</a:t>
          </a:r>
          <a:endParaRPr lang="ru-RU" sz="3600" b="1" kern="1200" dirty="0"/>
        </a:p>
      </dsp:txBody>
      <dsp:txXfrm rot="-5400000">
        <a:off x="3852428" y="2880320"/>
        <a:ext cx="3852428" cy="1728192"/>
      </dsp:txXfrm>
    </dsp:sp>
    <dsp:sp modelId="{6AD8CD14-CF32-4CAB-B67C-1264F746C873}">
      <dsp:nvSpPr>
        <dsp:cNvPr id="0" name=""/>
        <dsp:cNvSpPr/>
      </dsp:nvSpPr>
      <dsp:spPr>
        <a:xfrm>
          <a:off x="2696699" y="1728192"/>
          <a:ext cx="2311456" cy="1152128"/>
        </a:xfrm>
        <a:prstGeom prst="roundRect">
          <a:avLst/>
        </a:prstGeom>
        <a:solidFill>
          <a:schemeClr val="bg1"/>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b="1" kern="1200" dirty="0" smtClean="0">
              <a:solidFill>
                <a:schemeClr val="accent3"/>
              </a:solidFill>
            </a:rPr>
            <a:t>Бионика</a:t>
          </a:r>
          <a:endParaRPr lang="ru-RU" sz="3400" b="1" kern="1200" dirty="0">
            <a:solidFill>
              <a:schemeClr val="accent3"/>
            </a:solidFill>
          </a:endParaRPr>
        </a:p>
      </dsp:txBody>
      <dsp:txXfrm>
        <a:off x="2752941" y="1784434"/>
        <a:ext cx="2198972" cy="10396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467EA-31C8-4BCB-A714-A4CE6FD5BA7C}" type="datetimeFigureOut">
              <a:rPr lang="ru-RU" smtClean="0"/>
              <a:pPr/>
              <a:t>24.03.2020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4C782-9EFE-41CF-A692-074CE2EF9071}" type="slidenum">
              <a:rPr lang="ru-RU" smtClean="0"/>
              <a:pPr/>
              <a:t>‹#›</a:t>
            </a:fld>
            <a:endParaRPr lang="ru-RU"/>
          </a:p>
        </p:txBody>
      </p:sp>
    </p:spTree>
    <p:extLst>
      <p:ext uri="{BB962C8B-B14F-4D97-AF65-F5344CB8AC3E}">
        <p14:creationId xmlns:p14="http://schemas.microsoft.com/office/powerpoint/2010/main" xmlns="" val="263082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3E4C782-9EFE-41CF-A692-074CE2EF9071}" type="slidenum">
              <a:rPr lang="ru-RU" smtClean="0"/>
              <a:pPr/>
              <a:t>1</a:t>
            </a:fld>
            <a:endParaRPr lang="ru-RU"/>
          </a:p>
        </p:txBody>
      </p:sp>
    </p:spTree>
    <p:extLst>
      <p:ext uri="{BB962C8B-B14F-4D97-AF65-F5344CB8AC3E}">
        <p14:creationId xmlns:p14="http://schemas.microsoft.com/office/powerpoint/2010/main" xmlns="" val="116222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E4C782-9EFE-41CF-A692-074CE2EF9071}" type="slidenum">
              <a:rPr lang="ru-RU" smtClean="0"/>
              <a:pPr/>
              <a:t>10</a:t>
            </a:fld>
            <a:endParaRPr lang="ru-RU"/>
          </a:p>
        </p:txBody>
      </p:sp>
    </p:spTree>
    <p:extLst>
      <p:ext uri="{BB962C8B-B14F-4D97-AF65-F5344CB8AC3E}">
        <p14:creationId xmlns:p14="http://schemas.microsoft.com/office/powerpoint/2010/main" xmlns="" val="204400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Бионика – это молодая наука, объединяющая знания по биологии и техники. Наблюдая, изучая особенности строения и жизни организмов, люди создают более совершенные технологии. Бионика </a:t>
            </a:r>
            <a:r>
              <a:rPr lang="ru-RU" sz="1200" kern="1200" dirty="0" smtClean="0">
                <a:solidFill>
                  <a:schemeClr val="tx1"/>
                </a:solidFill>
                <a:effectLst/>
                <a:latin typeface="+mn-lt"/>
                <a:ea typeface="+mn-ea"/>
                <a:cs typeface="+mn-cs"/>
              </a:rPr>
              <a:t>учит </a:t>
            </a:r>
            <a:r>
              <a:rPr lang="ru-RU" sz="1200" kern="1200" dirty="0" smtClean="0">
                <a:solidFill>
                  <a:schemeClr val="tx1"/>
                </a:solidFill>
                <a:effectLst/>
                <a:latin typeface="+mn-lt"/>
                <a:ea typeface="+mn-ea"/>
                <a:cs typeface="+mn-cs"/>
              </a:rPr>
              <a:t>понимать природу и брать ее за образец.</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Символ бионики: скальпель и паяльник, объединённые интегралом  - союз биологии, техники и математики. Бионика проникнет туда, куда еще никто не проникал, увидит то, что еще никто не видел.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3E4C782-9EFE-41CF-A692-074CE2EF9071}" type="slidenum">
              <a:rPr lang="ru-RU" smtClean="0"/>
              <a:pPr/>
              <a:t>2</a:t>
            </a:fld>
            <a:endParaRPr lang="ru-RU"/>
          </a:p>
        </p:txBody>
      </p:sp>
    </p:spTree>
    <p:extLst>
      <p:ext uri="{BB962C8B-B14F-4D97-AF65-F5344CB8AC3E}">
        <p14:creationId xmlns:p14="http://schemas.microsoft.com/office/powerpoint/2010/main" xmlns="" val="1367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История науки</a:t>
            </a:r>
            <a:endParaRPr lang="ru-RU" baseline="0" dirty="0" smtClean="0"/>
          </a:p>
          <a:p>
            <a:pPr algn="just"/>
            <a:r>
              <a:rPr lang="ru-RU" sz="1200" kern="1200" dirty="0" smtClean="0">
                <a:solidFill>
                  <a:schemeClr val="tx1"/>
                </a:solidFill>
                <a:effectLst/>
                <a:latin typeface="+mn-lt"/>
                <a:ea typeface="+mn-ea"/>
                <a:cs typeface="+mn-cs"/>
              </a:rPr>
              <a:t>Отцом бионики считают Леонардо да Винчи. Многие идеи для своих работ он брал у самой природы. Вспомним его орнитоптер – летательный аппарат, основанный на строении крыла птицы. В I960 г в городе  </a:t>
            </a:r>
            <a:r>
              <a:rPr lang="ru-RU" sz="1200" kern="1200" dirty="0" err="1" smtClean="0">
                <a:solidFill>
                  <a:schemeClr val="tx1"/>
                </a:solidFill>
                <a:effectLst/>
                <a:latin typeface="+mn-lt"/>
                <a:ea typeface="+mn-ea"/>
                <a:cs typeface="+mn-cs"/>
              </a:rPr>
              <a:t>Дайтон</a:t>
            </a:r>
            <a:r>
              <a:rPr lang="ru-RU" sz="1200" kern="1200" dirty="0" smtClean="0">
                <a:solidFill>
                  <a:schemeClr val="tx1"/>
                </a:solidFill>
                <a:effectLst/>
                <a:latin typeface="+mn-lt"/>
                <a:ea typeface="+mn-ea"/>
                <a:cs typeface="+mn-cs"/>
              </a:rPr>
              <a:t> (США) на симпозиуме было предложено название для новой биологической науки – бионика. Это год рождения науки.</a:t>
            </a:r>
            <a:endParaRPr lang="ru-RU" dirty="0"/>
          </a:p>
        </p:txBody>
      </p:sp>
      <p:sp>
        <p:nvSpPr>
          <p:cNvPr id="4" name="Номер слайда 3"/>
          <p:cNvSpPr>
            <a:spLocks noGrp="1"/>
          </p:cNvSpPr>
          <p:nvPr>
            <p:ph type="sldNum" sz="quarter" idx="10"/>
          </p:nvPr>
        </p:nvSpPr>
        <p:spPr/>
        <p:txBody>
          <a:bodyPr/>
          <a:lstStyle/>
          <a:p>
            <a:fld id="{93E4C782-9EFE-41CF-A692-074CE2EF9071}" type="slidenum">
              <a:rPr lang="ru-RU" smtClean="0"/>
              <a:pPr/>
              <a:t>3</a:t>
            </a:fld>
            <a:endParaRPr lang="ru-RU"/>
          </a:p>
        </p:txBody>
      </p:sp>
    </p:spTree>
    <p:extLst>
      <p:ext uri="{BB962C8B-B14F-4D97-AF65-F5344CB8AC3E}">
        <p14:creationId xmlns:p14="http://schemas.microsoft.com/office/powerpoint/2010/main" xmlns="" val="141150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Бионические предметы вокруг нас</a:t>
            </a:r>
          </a:p>
          <a:p>
            <a:pPr algn="just"/>
            <a:r>
              <a:rPr lang="ru-RU" dirty="0" smtClean="0"/>
              <a:t>Каждый день мы пользуемся предметами, даже не зная, что они созданы по образцу растений или животных. </a:t>
            </a:r>
          </a:p>
          <a:p>
            <a:pPr algn="just"/>
            <a:r>
              <a:rPr lang="ru-RU" dirty="0" smtClean="0"/>
              <a:t>Присоска. Конечно идею присосок «подарил» нам осьминог, они помогают ему двигаться  и держаться на скользких поверхностях. А теперь мы используем присоски в быту, коврик в ванной например, держатели полотенец</a:t>
            </a:r>
            <a:r>
              <a:rPr lang="ru-RU" dirty="0" smtClean="0"/>
              <a:t>.</a:t>
            </a:r>
            <a:endParaRPr lang="ru-RU" dirty="0" smtClean="0"/>
          </a:p>
          <a:p>
            <a:pPr algn="just"/>
            <a:r>
              <a:rPr lang="ru-RU" dirty="0" smtClean="0"/>
              <a:t>Солонка. Образцом для нее стала  семенная коробочка мака, на ее поверхности множество отверстий и когда ветер раскачивает, семена равномерно рассеиваются. Так и солонка</a:t>
            </a:r>
            <a:r>
              <a:rPr lang="ru-RU" dirty="0" smtClean="0"/>
              <a:t>.</a:t>
            </a:r>
            <a:endParaRPr lang="ru-RU" dirty="0" smtClean="0"/>
          </a:p>
        </p:txBody>
      </p:sp>
      <p:sp>
        <p:nvSpPr>
          <p:cNvPr id="4" name="Номер слайда 3"/>
          <p:cNvSpPr>
            <a:spLocks noGrp="1"/>
          </p:cNvSpPr>
          <p:nvPr>
            <p:ph type="sldNum" sz="quarter" idx="10"/>
          </p:nvPr>
        </p:nvSpPr>
        <p:spPr/>
        <p:txBody>
          <a:bodyPr/>
          <a:lstStyle/>
          <a:p>
            <a:fld id="{93E4C782-9EFE-41CF-A692-074CE2EF9071}" type="slidenum">
              <a:rPr lang="ru-RU" smtClean="0"/>
              <a:pPr/>
              <a:t>4</a:t>
            </a:fld>
            <a:endParaRPr lang="ru-RU"/>
          </a:p>
        </p:txBody>
      </p:sp>
    </p:spTree>
    <p:extLst>
      <p:ext uri="{BB962C8B-B14F-4D97-AF65-F5344CB8AC3E}">
        <p14:creationId xmlns:p14="http://schemas.microsoft.com/office/powerpoint/2010/main" xmlns="" val="286518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Застежка – липучки. Один ученый, удивился, почему репейник так крепко держится на собачьей шерсти и посмотрел на него в микроскоп, так появилась застежка-липучка. Видите? Липучка состоит из двух частей: 1ая это копия маленьких крючков репейника, 2ая часть копия шерсти собаки и состоит из ворсинок.  Крючки цепляются за ворсинки и крепко держаться. </a:t>
            </a:r>
          </a:p>
          <a:p>
            <a:pPr algn="just"/>
            <a:r>
              <a:rPr lang="ru-RU" dirty="0" smtClean="0"/>
              <a:t>Клещи. Идея инструмента – плоскогубцы</a:t>
            </a:r>
            <a:r>
              <a:rPr lang="ru-RU" baseline="0" dirty="0" smtClean="0"/>
              <a:t> или клещи</a:t>
            </a:r>
            <a:r>
              <a:rPr lang="ru-RU" dirty="0" smtClean="0"/>
              <a:t>, подсказана насекомым - муравьиный лев. Его клещи могут выполнять 6 функций. При помощи инструмента плоскогубцы, человек может перекусывать проволоку, удерживать, разматывать и забивать что либо. </a:t>
            </a:r>
          </a:p>
          <a:p>
            <a:pPr algn="just"/>
            <a:endParaRPr lang="ru-RU" dirty="0" smtClean="0"/>
          </a:p>
          <a:p>
            <a:pPr algn="just"/>
            <a:r>
              <a:rPr lang="ru-RU" dirty="0" smtClean="0"/>
              <a:t>Можно привести еще очень много таких примеров из жизни. </a:t>
            </a:r>
            <a:endParaRPr lang="ru-RU" dirty="0"/>
          </a:p>
        </p:txBody>
      </p:sp>
      <p:sp>
        <p:nvSpPr>
          <p:cNvPr id="4" name="Номер слайда 3"/>
          <p:cNvSpPr>
            <a:spLocks noGrp="1"/>
          </p:cNvSpPr>
          <p:nvPr>
            <p:ph type="sldNum" sz="quarter" idx="10"/>
          </p:nvPr>
        </p:nvSpPr>
        <p:spPr/>
        <p:txBody>
          <a:bodyPr/>
          <a:lstStyle/>
          <a:p>
            <a:fld id="{93E4C782-9EFE-41CF-A692-074CE2EF9071}" type="slidenum">
              <a:rPr lang="ru-RU" smtClean="0"/>
              <a:pPr/>
              <a:t>5</a:t>
            </a:fld>
            <a:endParaRPr lang="ru-RU"/>
          </a:p>
        </p:txBody>
      </p:sp>
    </p:spTree>
    <p:extLst>
      <p:ext uri="{BB962C8B-B14F-4D97-AF65-F5344CB8AC3E}">
        <p14:creationId xmlns:p14="http://schemas.microsoft.com/office/powerpoint/2010/main" xmlns="" val="149242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Мы увидели, как бионические предметы помогают нам в быту, но знания по бионике применяются и в архитектуре (Эйфелева башня – образец берцовая кость человека) и в медицине и многих других областях. Особенно важны знания по бионики в робототехнике. Ведь сама природа помогает и дает идеи </a:t>
            </a:r>
            <a:r>
              <a:rPr lang="ru-RU" sz="1200" kern="1200" dirty="0" err="1" smtClean="0">
                <a:solidFill>
                  <a:schemeClr val="tx1"/>
                </a:solidFill>
                <a:effectLst/>
                <a:latin typeface="+mn-lt"/>
                <a:ea typeface="+mn-ea"/>
                <a:cs typeface="+mn-cs"/>
              </a:rPr>
              <a:t>роботостроителям</a:t>
            </a:r>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3E4C782-9EFE-41CF-A692-074CE2EF9071}" type="slidenum">
              <a:rPr lang="ru-RU" smtClean="0"/>
              <a:pPr/>
              <a:t>6</a:t>
            </a:fld>
            <a:endParaRPr lang="ru-RU"/>
          </a:p>
        </p:txBody>
      </p:sp>
    </p:spTree>
    <p:extLst>
      <p:ext uri="{BB962C8B-B14F-4D97-AF65-F5344CB8AC3E}">
        <p14:creationId xmlns:p14="http://schemas.microsoft.com/office/powerpoint/2010/main" xmlns="" val="138543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На фото Алексей </a:t>
            </a:r>
            <a:r>
              <a:rPr lang="ru-RU" sz="1200" b="1" dirty="0" err="1" smtClean="0"/>
              <a:t>Обыденнов</a:t>
            </a:r>
            <a:r>
              <a:rPr lang="ru-RU" sz="1200" b="1" dirty="0" smtClean="0"/>
              <a:t>, российский </a:t>
            </a:r>
            <a:r>
              <a:rPr lang="ru-RU" sz="1200" b="1" dirty="0" err="1" smtClean="0"/>
              <a:t>параолимпиец</a:t>
            </a:r>
            <a:r>
              <a:rPr lang="ru-RU" sz="1200" b="1" dirty="0" smtClean="0"/>
              <a:t>, двукратный чемпион мира по в</a:t>
            </a:r>
            <a:r>
              <a:rPr lang="ru-RU" sz="1200" b="1" baseline="0" dirty="0" smtClean="0"/>
              <a:t>елоспорту</a:t>
            </a:r>
            <a:r>
              <a:rPr lang="ru-RU" sz="1200" b="1" dirty="0" smtClean="0"/>
              <a:t>, обладатель 2 мировых рекордов: </a:t>
            </a:r>
          </a:p>
          <a:p>
            <a:r>
              <a:rPr lang="ru-RU" sz="1200" kern="1200" dirty="0" smtClean="0">
                <a:solidFill>
                  <a:schemeClr val="tx1"/>
                </a:solidFill>
                <a:effectLst/>
                <a:latin typeface="+mn-lt"/>
                <a:ea typeface="+mn-ea"/>
                <a:cs typeface="+mn-cs"/>
              </a:rPr>
              <a:t>В реальной жизни уже используются бионические модели, протезы. Например, бионическая рука очень помогает Алексею </a:t>
            </a:r>
            <a:r>
              <a:rPr lang="ru-RU" sz="1200" kern="1200" dirty="0" err="1" smtClean="0">
                <a:solidFill>
                  <a:schemeClr val="tx1"/>
                </a:solidFill>
                <a:effectLst/>
                <a:latin typeface="+mn-lt"/>
                <a:ea typeface="+mn-ea"/>
                <a:cs typeface="+mn-cs"/>
              </a:rPr>
              <a:t>Обыденнову</a:t>
            </a:r>
            <a:r>
              <a:rPr lang="ru-RU" sz="1200" kern="1200" dirty="0" smtClean="0">
                <a:solidFill>
                  <a:schemeClr val="tx1"/>
                </a:solidFill>
                <a:effectLst/>
                <a:latin typeface="+mn-lt"/>
                <a:ea typeface="+mn-ea"/>
                <a:cs typeface="+mn-cs"/>
              </a:rPr>
              <a:t> (российский </a:t>
            </a:r>
            <a:r>
              <a:rPr lang="ru-RU" sz="1200" kern="1200" dirty="0" err="1" smtClean="0">
                <a:solidFill>
                  <a:schemeClr val="tx1"/>
                </a:solidFill>
                <a:effectLst/>
                <a:latin typeface="+mn-lt"/>
                <a:ea typeface="+mn-ea"/>
                <a:cs typeface="+mn-cs"/>
              </a:rPr>
              <a:t>паралимпиец</a:t>
            </a:r>
            <a:r>
              <a:rPr lang="ru-RU" sz="1200" kern="1200" dirty="0" smtClean="0">
                <a:solidFill>
                  <a:schemeClr val="tx1"/>
                </a:solidFill>
                <a:effectLst/>
                <a:latin typeface="+mn-lt"/>
                <a:ea typeface="+mn-ea"/>
                <a:cs typeface="+mn-cs"/>
              </a:rPr>
              <a:t>, двукратный чемпион мира по велоспорту, обладатель 2 мировых рекордов)</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 быту. В руке есть датчики. Когда Алексей представляет в голове действие, мышцы на руке начинают работать и приводят протез в действие.</a:t>
            </a:r>
          </a:p>
          <a:p>
            <a:r>
              <a:rPr lang="ru-RU" sz="1200" kern="1200" dirty="0" smtClean="0">
                <a:solidFill>
                  <a:schemeClr val="tx1"/>
                </a:solidFill>
                <a:effectLst/>
                <a:latin typeface="+mn-lt"/>
                <a:ea typeface="+mn-ea"/>
                <a:cs typeface="+mn-cs"/>
              </a:rPr>
              <a:t>К сожалению Алексея, вместе с другими нашими спортсменами не пустили на летнюю Олимпиаду в Бразилии, где бы он мог показать блестящие результаты. </a:t>
            </a:r>
          </a:p>
        </p:txBody>
      </p:sp>
      <p:sp>
        <p:nvSpPr>
          <p:cNvPr id="4" name="Номер слайда 3"/>
          <p:cNvSpPr>
            <a:spLocks noGrp="1"/>
          </p:cNvSpPr>
          <p:nvPr>
            <p:ph type="sldNum" sz="quarter" idx="10"/>
          </p:nvPr>
        </p:nvSpPr>
        <p:spPr/>
        <p:txBody>
          <a:bodyPr/>
          <a:lstStyle/>
          <a:p>
            <a:fld id="{93E4C782-9EFE-41CF-A692-074CE2EF9071}" type="slidenum">
              <a:rPr lang="ru-RU" smtClean="0"/>
              <a:pPr/>
              <a:t>7</a:t>
            </a:fld>
            <a:endParaRPr lang="ru-RU"/>
          </a:p>
        </p:txBody>
      </p:sp>
    </p:spTree>
    <p:extLst>
      <p:ext uri="{BB962C8B-B14F-4D97-AF65-F5344CB8AC3E}">
        <p14:creationId xmlns:p14="http://schemas.microsoft.com/office/powerpoint/2010/main" xmlns="" val="8004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kern="1200" dirty="0" smtClean="0">
                <a:solidFill>
                  <a:schemeClr val="tx1"/>
                </a:solidFill>
                <a:effectLst/>
                <a:latin typeface="+mn-lt"/>
                <a:ea typeface="+mn-ea"/>
                <a:cs typeface="+mn-cs"/>
              </a:rPr>
              <a:t>Как мы увидели, выше бионические разработки очень важны и в медицине. Они позволяют  людям  вернуть утраченные возможности.</a:t>
            </a:r>
          </a:p>
          <a:p>
            <a:pPr algn="just"/>
            <a:r>
              <a:rPr lang="ru-RU" sz="1200" kern="1200" dirty="0" smtClean="0">
                <a:solidFill>
                  <a:schemeClr val="tx1"/>
                </a:solidFill>
                <a:effectLst/>
                <a:latin typeface="+mn-lt"/>
                <a:ea typeface="+mn-ea"/>
                <a:cs typeface="+mn-cs"/>
              </a:rPr>
              <a:t>На фото бионическая рука-протез российской фирмы «Моторика».  </a:t>
            </a:r>
          </a:p>
          <a:p>
            <a:pPr algn="just"/>
            <a:r>
              <a:rPr lang="ru-RU" sz="1200" kern="1200" dirty="0" smtClean="0">
                <a:solidFill>
                  <a:schemeClr val="tx1"/>
                </a:solidFill>
                <a:effectLst/>
                <a:latin typeface="+mn-lt"/>
                <a:ea typeface="+mn-ea"/>
                <a:cs typeface="+mn-cs"/>
              </a:rPr>
              <a:t>Но…Ученым надо еще очень много работать, над улучшением бионических моделей.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3E4C782-9EFE-41CF-A692-074CE2EF9071}" type="slidenum">
              <a:rPr lang="ru-RU" smtClean="0"/>
              <a:pPr/>
              <a:t>8</a:t>
            </a:fld>
            <a:endParaRPr lang="ru-RU"/>
          </a:p>
        </p:txBody>
      </p:sp>
    </p:spTree>
    <p:extLst>
      <p:ext uri="{BB962C8B-B14F-4D97-AF65-F5344CB8AC3E}">
        <p14:creationId xmlns:p14="http://schemas.microsoft.com/office/powerpoint/2010/main" xmlns="" val="143202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kern="1200" dirty="0" smtClean="0">
                <a:solidFill>
                  <a:schemeClr val="tx1"/>
                </a:solidFill>
                <a:effectLst/>
                <a:latin typeface="+mn-lt"/>
                <a:ea typeface="+mn-ea"/>
                <a:cs typeface="+mn-cs"/>
              </a:rPr>
              <a:t>Это еще раз показывает нам все совершенство природы,  человеку  пока не удается полностью повторить то, что она создала. Природа открывает перед  учёными бесконечные возможности, без нее невозможно представить технический прогресс. Надо охранять природу, бережно относится к ней. </a:t>
            </a:r>
          </a:p>
          <a:p>
            <a:pPr algn="just"/>
            <a:r>
              <a:rPr lang="ru-RU" sz="1200" kern="1200" dirty="0" smtClean="0">
                <a:solidFill>
                  <a:schemeClr val="tx1"/>
                </a:solidFill>
                <a:effectLst/>
                <a:latin typeface="+mn-lt"/>
                <a:ea typeface="+mn-ea"/>
                <a:cs typeface="+mn-cs"/>
              </a:rPr>
              <a:t>Бионика – это будущее технологий в полной гармонии с природой. </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3E4C782-9EFE-41CF-A692-074CE2EF9071}" type="slidenum">
              <a:rPr lang="ru-RU" smtClean="0"/>
              <a:pPr/>
              <a:t>9</a:t>
            </a:fld>
            <a:endParaRPr lang="ru-RU"/>
          </a:p>
        </p:txBody>
      </p:sp>
    </p:spTree>
    <p:extLst>
      <p:ext uri="{BB962C8B-B14F-4D97-AF65-F5344CB8AC3E}">
        <p14:creationId xmlns:p14="http://schemas.microsoft.com/office/powerpoint/2010/main" xmlns="" val="238567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4E207CD-ACA9-42BF-8814-79E19D565BCC}" type="datetimeFigureOut">
              <a:rPr lang="ru-RU" smtClean="0"/>
              <a:pPr/>
              <a:t>24.03.2020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E55A5BA-2EBF-4DF5-B90E-690E9E80EA25}"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55A5BA-2EBF-4DF5-B90E-690E9E80EA25}"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7" name="Slide Number Placeholder 6"/>
          <p:cNvSpPr>
            <a:spLocks noGrp="1"/>
          </p:cNvSpPr>
          <p:nvPr>
            <p:ph type="sldNum" sz="quarter" idx="12"/>
          </p:nvPr>
        </p:nvSpPr>
        <p:spPr/>
        <p:txBody>
          <a:bodyPr/>
          <a:lstStyle/>
          <a:p>
            <a:fld id="{9E55A5BA-2EBF-4DF5-B90E-690E9E80EA25}"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207CD-ACA9-42BF-8814-79E19D565BCC}" type="datetimeFigureOut">
              <a:rPr lang="ru-RU" smtClean="0"/>
              <a:pPr/>
              <a:t>24.03.2020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9E55A5BA-2EBF-4DF5-B90E-690E9E80EA2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4E207CD-ACA9-42BF-8814-79E19D565BCC}" type="datetimeFigureOut">
              <a:rPr lang="ru-RU" smtClean="0"/>
              <a:pPr/>
              <a:t>24.03.2020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E55A5BA-2EBF-4DF5-B90E-690E9E80EA2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362" t="-96" r="17036" b="96"/>
          <a:stretch/>
        </p:blipFill>
        <p:spPr>
          <a:xfrm>
            <a:off x="-141514" y="-33603"/>
            <a:ext cx="9382792" cy="6891603"/>
          </a:xfrm>
          <a:prstGeom prst="rect">
            <a:avLst/>
          </a:prstGeom>
        </p:spPr>
      </p:pic>
      <p:sp>
        <p:nvSpPr>
          <p:cNvPr id="2" name="Заголовок 1"/>
          <p:cNvSpPr>
            <a:spLocks noGrp="1"/>
          </p:cNvSpPr>
          <p:nvPr>
            <p:ph type="ctrTitle"/>
          </p:nvPr>
        </p:nvSpPr>
        <p:spPr>
          <a:xfrm>
            <a:off x="2462285" y="1844824"/>
            <a:ext cx="6516216" cy="1470025"/>
          </a:xfrm>
        </p:spPr>
        <p:txBody>
          <a:bodyPr>
            <a:noAutofit/>
          </a:bodyPr>
          <a:lstStyle/>
          <a:p>
            <a:r>
              <a:rPr lang="ru-RU" sz="6600" b="1" dirty="0" smtClean="0">
                <a:solidFill>
                  <a:schemeClr val="accent3"/>
                </a:solidFill>
              </a:rPr>
              <a:t>Бионика</a:t>
            </a:r>
            <a:r>
              <a:rPr lang="ru-RU" sz="5400" b="1" dirty="0" smtClean="0">
                <a:solidFill>
                  <a:schemeClr val="accent3"/>
                </a:solidFill>
              </a:rPr>
              <a:t/>
            </a:r>
            <a:br>
              <a:rPr lang="ru-RU" sz="5400" b="1" dirty="0" smtClean="0">
                <a:solidFill>
                  <a:schemeClr val="accent3"/>
                </a:solidFill>
              </a:rPr>
            </a:br>
            <a:r>
              <a:rPr lang="ru-RU" sz="5400" b="1" dirty="0" smtClean="0">
                <a:solidFill>
                  <a:schemeClr val="accent3"/>
                </a:solidFill>
              </a:rPr>
              <a:t>Наука вокруг нас</a:t>
            </a:r>
            <a:endParaRPr lang="ru-RU" sz="5400" b="1" dirty="0">
              <a:solidFill>
                <a:schemeClr val="accent3"/>
              </a:solidFill>
            </a:endParaRP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4356153"/>
            <a:ext cx="3604204" cy="2451274"/>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687" y="116632"/>
            <a:ext cx="2625282" cy="2028627"/>
          </a:xfrm>
          <a:prstGeom prst="rect">
            <a:avLst/>
          </a:prstGeom>
        </p:spPr>
      </p:pic>
    </p:spTree>
    <p:extLst>
      <p:ext uri="{BB962C8B-B14F-4D97-AF65-F5344CB8AC3E}">
        <p14:creationId xmlns:p14="http://schemas.microsoft.com/office/powerpoint/2010/main" xmlns="" val="111090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060848"/>
            <a:ext cx="7560839" cy="833904"/>
          </a:xfrm>
        </p:spPr>
        <p:txBody>
          <a:bodyPr>
            <a:normAutofit fontScale="90000"/>
          </a:bodyPr>
          <a:lstStyle/>
          <a:p>
            <a:r>
              <a:rPr lang="ru-RU" b="1" dirty="0" smtClean="0">
                <a:solidFill>
                  <a:schemeClr val="accent3"/>
                </a:solidFill>
              </a:rPr>
              <a:t>  </a:t>
            </a:r>
            <a:r>
              <a:rPr lang="ru-RU" sz="5100" b="1" dirty="0" smtClean="0">
                <a:solidFill>
                  <a:schemeClr val="accent3"/>
                </a:solidFill>
              </a:rPr>
              <a:t>Спасибо </a:t>
            </a:r>
            <a:r>
              <a:rPr lang="ru-RU" sz="5100" b="1" dirty="0">
                <a:solidFill>
                  <a:schemeClr val="accent3"/>
                </a:solidFill>
              </a:rPr>
              <a:t>за </a:t>
            </a:r>
            <a:r>
              <a:rPr lang="ru-RU" sz="5100" b="1" dirty="0" smtClean="0">
                <a:solidFill>
                  <a:schemeClr val="accent3"/>
                </a:solidFill>
              </a:rPr>
              <a:t>внимание!</a:t>
            </a:r>
            <a:endParaRPr lang="ru-RU" sz="5100" b="1" dirty="0">
              <a:solidFill>
                <a:schemeClr val="accent3"/>
              </a:solidFill>
            </a:endParaRPr>
          </a:p>
        </p:txBody>
      </p:sp>
      <p:sp>
        <p:nvSpPr>
          <p:cNvPr id="3" name="Текст 2"/>
          <p:cNvSpPr>
            <a:spLocks noGrp="1"/>
          </p:cNvSpPr>
          <p:nvPr>
            <p:ph type="body" idx="1"/>
          </p:nvPr>
        </p:nvSpPr>
        <p:spPr/>
        <p:txBody>
          <a:bodyPr/>
          <a:lstStyle/>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5576" y="3284984"/>
            <a:ext cx="7740352" cy="3200338"/>
          </a:xfrm>
          <a:prstGeom prst="rect">
            <a:avLst/>
          </a:prstGeom>
        </p:spPr>
      </p:pic>
    </p:spTree>
    <p:extLst>
      <p:ext uri="{BB962C8B-B14F-4D97-AF65-F5344CB8AC3E}">
        <p14:creationId xmlns:p14="http://schemas.microsoft.com/office/powerpoint/2010/main" xmlns="" val="136727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024744" cy="1143000"/>
          </a:xfrm>
        </p:spPr>
        <p:txBody>
          <a:bodyPr>
            <a:noAutofit/>
          </a:bodyPr>
          <a:lstStyle/>
          <a:p>
            <a:pPr algn="ctr"/>
            <a:r>
              <a:rPr lang="ru-RU" b="1" dirty="0" err="1" smtClean="0"/>
              <a:t>БИОлогия+техНИКА</a:t>
            </a:r>
            <a:r>
              <a:rPr lang="ru-RU" b="1" dirty="0" smtClean="0"/>
              <a:t/>
            </a:r>
            <a:br>
              <a:rPr lang="ru-RU" b="1" dirty="0" smtClean="0"/>
            </a:br>
            <a:r>
              <a:rPr lang="ru-RU" b="1" dirty="0" smtClean="0">
                <a:solidFill>
                  <a:schemeClr val="accent3"/>
                </a:solidFill>
              </a:rPr>
              <a:t>БИОНИКА</a:t>
            </a:r>
            <a:endParaRPr lang="ru-RU" b="1" dirty="0">
              <a:solidFill>
                <a:schemeClr val="accent3"/>
              </a:solidFill>
            </a:endParaRPr>
          </a:p>
        </p:txBody>
      </p:sp>
      <p:sp>
        <p:nvSpPr>
          <p:cNvPr id="3" name="Объект 2"/>
          <p:cNvSpPr>
            <a:spLocks noGrp="1"/>
          </p:cNvSpPr>
          <p:nvPr>
            <p:ph sz="quarter" idx="13"/>
          </p:nvPr>
        </p:nvSpPr>
        <p:spPr>
          <a:xfrm>
            <a:off x="683568" y="1844824"/>
            <a:ext cx="3419856" cy="3493008"/>
          </a:xfrm>
        </p:spPr>
        <p:txBody>
          <a:bodyPr>
            <a:normAutofit/>
          </a:bodyPr>
          <a:lstStyle/>
          <a:p>
            <a:pPr marL="68580" indent="0">
              <a:buNone/>
            </a:pPr>
            <a:r>
              <a:rPr lang="ru-RU" sz="3000" b="1" dirty="0" smtClean="0">
                <a:solidFill>
                  <a:schemeClr val="accent3"/>
                </a:solidFill>
              </a:rPr>
              <a:t>Бионика – это современная наука, объединяющая знания по биологии и техники</a:t>
            </a:r>
            <a:endParaRPr lang="ru-RU" sz="3000" b="1" dirty="0">
              <a:solidFill>
                <a:schemeClr val="accent3"/>
              </a:solidFill>
            </a:endParaRPr>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xmlns="" val="0"/>
              </a:ext>
            </a:extLst>
          </a:blip>
          <a:stretch>
            <a:fillRect/>
          </a:stretch>
        </p:blipFill>
        <p:spPr>
          <a:xfrm>
            <a:off x="4860032" y="1916832"/>
            <a:ext cx="3554826" cy="3456384"/>
          </a:xfr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5576" y="5301208"/>
            <a:ext cx="777875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787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92696"/>
            <a:ext cx="7024744" cy="673144"/>
          </a:xfrm>
        </p:spPr>
        <p:txBody>
          <a:bodyPr>
            <a:noAutofit/>
          </a:bodyPr>
          <a:lstStyle/>
          <a:p>
            <a:pPr algn="ctr"/>
            <a:r>
              <a:rPr lang="ru-RU" b="1" dirty="0" smtClean="0">
                <a:solidFill>
                  <a:schemeClr val="accent3"/>
                </a:solidFill>
              </a:rPr>
              <a:t>С чего все начиналось</a:t>
            </a:r>
            <a:endParaRPr lang="ru-RU" b="1" dirty="0">
              <a:solidFill>
                <a:schemeClr val="accent3"/>
              </a:solidFill>
            </a:endParaRPr>
          </a:p>
        </p:txBody>
      </p:sp>
      <p:sp>
        <p:nvSpPr>
          <p:cNvPr id="3" name="Текст 2"/>
          <p:cNvSpPr>
            <a:spLocks noGrp="1"/>
          </p:cNvSpPr>
          <p:nvPr>
            <p:ph type="body" idx="1"/>
          </p:nvPr>
        </p:nvSpPr>
        <p:spPr>
          <a:xfrm>
            <a:off x="539552" y="1340768"/>
            <a:ext cx="5544616" cy="423738"/>
          </a:xfrm>
        </p:spPr>
        <p:txBody>
          <a:bodyPr>
            <a:noAutofit/>
          </a:bodyPr>
          <a:lstStyle/>
          <a:p>
            <a:r>
              <a:rPr lang="ru-RU" dirty="0" smtClean="0"/>
              <a:t>Отец бионики Леонардо Да Винчи</a:t>
            </a:r>
            <a:endParaRPr lang="ru-RU" dirty="0"/>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2123728" y="1844824"/>
            <a:ext cx="3024336" cy="2016853"/>
          </a:xfrm>
        </p:spPr>
      </p:pic>
      <p:sp>
        <p:nvSpPr>
          <p:cNvPr id="5" name="Текст 4"/>
          <p:cNvSpPr>
            <a:spLocks noGrp="1"/>
          </p:cNvSpPr>
          <p:nvPr>
            <p:ph type="body" sz="quarter" idx="3"/>
          </p:nvPr>
        </p:nvSpPr>
        <p:spPr>
          <a:xfrm>
            <a:off x="4315859" y="3861048"/>
            <a:ext cx="4221458" cy="495746"/>
          </a:xfrm>
        </p:spPr>
        <p:txBody>
          <a:bodyPr>
            <a:normAutofit/>
          </a:bodyPr>
          <a:lstStyle/>
          <a:p>
            <a:pPr algn="ctr"/>
            <a:r>
              <a:rPr lang="ru-RU" dirty="0" smtClean="0"/>
              <a:t>1960 год рождения науки</a:t>
            </a:r>
            <a:endParaRPr lang="ru-RU" dirty="0"/>
          </a:p>
        </p:txBody>
      </p:sp>
      <p:pic>
        <p:nvPicPr>
          <p:cNvPr id="8" name="Объект 7"/>
          <p:cNvPicPr>
            <a:picLocks noGrp="1" noChangeAspect="1"/>
          </p:cNvPicPr>
          <p:nvPr>
            <p:ph sz="quarter" idx="4"/>
          </p:nvPr>
        </p:nvPicPr>
        <p:blipFill rotWithShape="1">
          <a:blip r:embed="rId4" cstate="print">
            <a:extLst>
              <a:ext uri="{28A0092B-C50C-407E-A947-70E740481C1C}">
                <a14:useLocalDpi xmlns:a14="http://schemas.microsoft.com/office/drawing/2010/main" xmlns="" val="0"/>
              </a:ext>
            </a:extLst>
          </a:blip>
          <a:srcRect l="10496" r="20622" b="4385"/>
          <a:stretch/>
        </p:blipFill>
        <p:spPr>
          <a:xfrm>
            <a:off x="611560" y="1844823"/>
            <a:ext cx="1512168" cy="2027773"/>
          </a:xfr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48064" y="1844824"/>
            <a:ext cx="1990069" cy="2026584"/>
          </a:xfrm>
          <a:prstGeom prst="rect">
            <a:avLst/>
          </a:prstGeom>
        </p:spPr>
      </p:pic>
      <p:pic>
        <p:nvPicPr>
          <p:cNvPr id="11" name="Рисунок 10"/>
          <p:cNvPicPr>
            <a:picLocks noChangeAspect="1"/>
          </p:cNvPicPr>
          <p:nvPr/>
        </p:nvPicPr>
        <p:blipFill rotWithShape="1">
          <a:blip r:embed="rId6">
            <a:extLst>
              <a:ext uri="{28A0092B-C50C-407E-A947-70E740481C1C}">
                <a14:useLocalDpi xmlns:a14="http://schemas.microsoft.com/office/drawing/2010/main" xmlns="" val="0"/>
              </a:ext>
            </a:extLst>
          </a:blip>
          <a:srcRect t="12554" b="11259"/>
          <a:stretch/>
        </p:blipFill>
        <p:spPr>
          <a:xfrm>
            <a:off x="3347864" y="4365104"/>
            <a:ext cx="5049245" cy="1750313"/>
          </a:xfrm>
          <a:prstGeom prst="rect">
            <a:avLst/>
          </a:prstGeom>
        </p:spPr>
      </p:pic>
    </p:spTree>
    <p:extLst>
      <p:ext uri="{BB962C8B-B14F-4D97-AF65-F5344CB8AC3E}">
        <p14:creationId xmlns:p14="http://schemas.microsoft.com/office/powerpoint/2010/main" xmlns="" val="240622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7632848" cy="613872"/>
          </a:xfrm>
        </p:spPr>
        <p:txBody>
          <a:bodyPr>
            <a:noAutofit/>
          </a:bodyPr>
          <a:lstStyle/>
          <a:p>
            <a:pPr algn="ctr"/>
            <a:r>
              <a:rPr lang="ru-RU" sz="3200" b="1" dirty="0">
                <a:solidFill>
                  <a:schemeClr val="accent3"/>
                </a:solidFill>
              </a:rPr>
              <a:t>Бионические </a:t>
            </a:r>
            <a:r>
              <a:rPr lang="ru-RU" sz="3200" b="1" dirty="0" smtClean="0">
                <a:solidFill>
                  <a:schemeClr val="accent3"/>
                </a:solidFill>
              </a:rPr>
              <a:t>предметы </a:t>
            </a:r>
            <a:r>
              <a:rPr lang="ru-RU" sz="3200" b="1" dirty="0">
                <a:solidFill>
                  <a:schemeClr val="accent3"/>
                </a:solidFill>
              </a:rPr>
              <a:t>вокруг </a:t>
            </a:r>
            <a:r>
              <a:rPr lang="ru-RU" sz="3200" b="1" dirty="0" smtClean="0">
                <a:solidFill>
                  <a:schemeClr val="accent3"/>
                </a:solidFill>
              </a:rPr>
              <a:t>нас</a:t>
            </a:r>
            <a:endParaRPr lang="ru-RU" sz="3200" b="1" dirty="0">
              <a:solidFill>
                <a:schemeClr val="accent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268760"/>
            <a:ext cx="3213100"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5616" y="2001192"/>
            <a:ext cx="2592288" cy="2275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17189" y="4332990"/>
            <a:ext cx="2390715" cy="200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48064" y="1284791"/>
            <a:ext cx="3206750"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828469" y="2001192"/>
            <a:ext cx="1440160" cy="1992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527005" y="4066425"/>
            <a:ext cx="2043089"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5306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704856" cy="566936"/>
          </a:xfrm>
        </p:spPr>
        <p:txBody>
          <a:bodyPr>
            <a:noAutofit/>
          </a:bodyPr>
          <a:lstStyle/>
          <a:p>
            <a:r>
              <a:rPr lang="ru-RU" sz="3200" b="1" dirty="0">
                <a:solidFill>
                  <a:srgbClr val="FF6700"/>
                </a:solidFill>
              </a:rPr>
              <a:t>Бионические предметы вокруг нас</a:t>
            </a:r>
            <a:endParaRPr lang="ru-RU" sz="3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1711" b="15158"/>
          <a:stretch/>
        </p:blipFill>
        <p:spPr bwMode="auto">
          <a:xfrm>
            <a:off x="1187624" y="1340768"/>
            <a:ext cx="2646363" cy="985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5760" y="2362102"/>
            <a:ext cx="2270089" cy="1948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73178" y="4437112"/>
            <a:ext cx="2270089" cy="2006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64087" y="1210282"/>
            <a:ext cx="2103437"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65624" y="1854423"/>
            <a:ext cx="2300362" cy="2152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253842" y="4157325"/>
            <a:ext cx="2473039" cy="2286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20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2458454352"/>
              </p:ext>
            </p:extLst>
          </p:nvPr>
        </p:nvGraphicFramePr>
        <p:xfrm>
          <a:off x="827584" y="1268760"/>
          <a:ext cx="77048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5278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692695"/>
            <a:ext cx="3454388" cy="4353167"/>
          </a:xfrm>
        </p:spPr>
      </p:pic>
      <p:sp>
        <p:nvSpPr>
          <p:cNvPr id="3" name="Заголовок 2"/>
          <p:cNvSpPr>
            <a:spLocks noGrp="1"/>
          </p:cNvSpPr>
          <p:nvPr>
            <p:ph type="title"/>
          </p:nvPr>
        </p:nvSpPr>
        <p:spPr>
          <a:xfrm>
            <a:off x="4716016" y="2492896"/>
            <a:ext cx="3304572" cy="907611"/>
          </a:xfrm>
        </p:spPr>
        <p:txBody>
          <a:bodyPr>
            <a:noAutofit/>
          </a:bodyPr>
          <a:lstStyle/>
          <a:p>
            <a:pPr algn="ctr"/>
            <a:r>
              <a:rPr lang="ru-RU" b="1" dirty="0" err="1" smtClean="0">
                <a:solidFill>
                  <a:schemeClr val="accent3"/>
                </a:solidFill>
              </a:rPr>
              <a:t>Параолимпийцы</a:t>
            </a:r>
            <a:r>
              <a:rPr lang="ru-RU" b="1" dirty="0" smtClean="0">
                <a:solidFill>
                  <a:schemeClr val="accent3"/>
                </a:solidFill>
              </a:rPr>
              <a:t>- наши герои!</a:t>
            </a:r>
            <a:endParaRPr lang="ru-RU" b="1" dirty="0">
              <a:solidFill>
                <a:schemeClr val="accent3"/>
              </a:solidFill>
            </a:endParaRPr>
          </a:p>
        </p:txBody>
      </p:sp>
      <p:sp>
        <p:nvSpPr>
          <p:cNvPr id="4" name="Текст 3"/>
          <p:cNvSpPr>
            <a:spLocks noGrp="1"/>
          </p:cNvSpPr>
          <p:nvPr>
            <p:ph type="body" sz="half" idx="2"/>
          </p:nvPr>
        </p:nvSpPr>
        <p:spPr>
          <a:xfrm>
            <a:off x="4736592" y="3645024"/>
            <a:ext cx="3298784" cy="2074366"/>
          </a:xfrm>
        </p:spPr>
        <p:txBody>
          <a:bodyPr>
            <a:normAutofit/>
          </a:bodyPr>
          <a:lstStyle/>
          <a:p>
            <a:r>
              <a:rPr lang="ru-RU" sz="1700" b="1" dirty="0"/>
              <a:t>Алексей </a:t>
            </a:r>
            <a:r>
              <a:rPr lang="ru-RU" sz="1700" b="1" dirty="0" err="1"/>
              <a:t>Обыденнов</a:t>
            </a:r>
            <a:r>
              <a:rPr lang="ru-RU" sz="1700" b="1" dirty="0"/>
              <a:t>, российский </a:t>
            </a:r>
            <a:r>
              <a:rPr lang="ru-RU" sz="1700" b="1" dirty="0" err="1" smtClean="0"/>
              <a:t>паралимпиец</a:t>
            </a:r>
            <a:r>
              <a:rPr lang="ru-RU" sz="1700" b="1" dirty="0" smtClean="0"/>
              <a:t>, двукратный чемпион мира: </a:t>
            </a:r>
          </a:p>
          <a:p>
            <a:r>
              <a:rPr lang="ru-RU" sz="1700" b="1" dirty="0" smtClean="0"/>
              <a:t>«</a:t>
            </a:r>
            <a:r>
              <a:rPr lang="ru-RU" sz="1700" b="1" dirty="0"/>
              <a:t>Доступы к таким технологиям есть у любого гражданина нашей страны</a:t>
            </a:r>
            <a:r>
              <a:rPr lang="ru-RU" sz="1700" b="1" dirty="0" smtClean="0"/>
              <a:t>». </a:t>
            </a:r>
            <a:endParaRPr lang="ru-RU" sz="1700" b="1"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38879" y="620688"/>
            <a:ext cx="2733521" cy="194421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27584" y="5085184"/>
            <a:ext cx="2743200" cy="1268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304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124744"/>
            <a:ext cx="3509984" cy="670952"/>
          </a:xfrm>
        </p:spPr>
        <p:txBody>
          <a:bodyPr>
            <a:normAutofit/>
          </a:bodyPr>
          <a:lstStyle/>
          <a:p>
            <a:r>
              <a:rPr lang="ru-RU" b="1" dirty="0" smtClean="0">
                <a:solidFill>
                  <a:schemeClr val="accent3"/>
                </a:solidFill>
              </a:rPr>
              <a:t>«Живые» протезы</a:t>
            </a:r>
            <a:endParaRPr lang="ru-RU" b="1" dirty="0">
              <a:solidFill>
                <a:schemeClr val="accent3"/>
              </a:solidFill>
            </a:endParaRPr>
          </a:p>
        </p:txBody>
      </p:sp>
      <p:sp>
        <p:nvSpPr>
          <p:cNvPr id="4" name="Текст 3"/>
          <p:cNvSpPr>
            <a:spLocks noGrp="1"/>
          </p:cNvSpPr>
          <p:nvPr>
            <p:ph type="body" sz="half" idx="2"/>
          </p:nvPr>
        </p:nvSpPr>
        <p:spPr>
          <a:xfrm>
            <a:off x="4716016" y="1916832"/>
            <a:ext cx="3300573" cy="1519561"/>
          </a:xfrm>
        </p:spPr>
        <p:txBody>
          <a:bodyPr>
            <a:normAutofit fontScale="92500"/>
          </a:bodyPr>
          <a:lstStyle/>
          <a:p>
            <a:r>
              <a:rPr lang="ru-RU" sz="1800" b="1" dirty="0"/>
              <a:t>Особенно важны </a:t>
            </a:r>
            <a:r>
              <a:rPr lang="ru-RU" sz="1800" b="1" dirty="0" smtClean="0"/>
              <a:t>бионические </a:t>
            </a:r>
            <a:r>
              <a:rPr lang="ru-RU" sz="1800" b="1" dirty="0"/>
              <a:t>разработки в </a:t>
            </a:r>
            <a:r>
              <a:rPr lang="ru-RU" sz="1800" b="1" dirty="0" smtClean="0"/>
              <a:t>медицине. Они </a:t>
            </a:r>
            <a:r>
              <a:rPr lang="ru-RU" sz="1800" b="1" dirty="0"/>
              <a:t>позволяют  людям  вернуть утраченные </a:t>
            </a:r>
            <a:r>
              <a:rPr lang="ru-RU" sz="1800" b="1" dirty="0" smtClean="0"/>
              <a:t>возможности.</a:t>
            </a:r>
            <a:endParaRPr lang="ru-RU" sz="1800" b="1" dirty="0"/>
          </a:p>
        </p:txBody>
      </p:sp>
      <p:pic>
        <p:nvPicPr>
          <p:cNvPr id="7" name="Рисунок 6"/>
          <p:cNvPicPr>
            <a:picLocks noGrp="1" noChangeAspect="1"/>
          </p:cNvPicPr>
          <p:nvPr>
            <p:ph type="pic" idx="1"/>
          </p:nvPr>
        </p:nvPicPr>
        <p:blipFill>
          <a:blip r:embed="rId3">
            <a:extLst>
              <a:ext uri="{28A0092B-C50C-407E-A947-70E740481C1C}">
                <a14:useLocalDpi xmlns:a14="http://schemas.microsoft.com/office/drawing/2010/main" xmlns="" val="0"/>
              </a:ext>
            </a:extLst>
          </a:blip>
          <a:srcRect t="4170" b="4170"/>
          <a:stretch>
            <a:fillRect/>
          </a:stretch>
        </p:blipFill>
        <p:spPr/>
      </p:pic>
      <p:pic>
        <p:nvPicPr>
          <p:cNvPr id="8" name="Рисунок 7"/>
          <p:cNvPicPr>
            <a:picLocks noChangeAspect="1"/>
          </p:cNvPicPr>
          <p:nvPr/>
        </p:nvPicPr>
        <p:blipFill rotWithShape="1">
          <a:blip r:embed="rId4">
            <a:extLst>
              <a:ext uri="{28A0092B-C50C-407E-A947-70E740481C1C}">
                <a14:useLocalDpi xmlns:a14="http://schemas.microsoft.com/office/drawing/2010/main" xmlns="" val="0"/>
              </a:ext>
            </a:extLst>
          </a:blip>
          <a:srcRect l="14675" r="10105"/>
          <a:stretch/>
        </p:blipFill>
        <p:spPr>
          <a:xfrm>
            <a:off x="4860032" y="3573015"/>
            <a:ext cx="2942540" cy="2347123"/>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71800" y="850468"/>
            <a:ext cx="1496734" cy="1133242"/>
          </a:xfrm>
          <a:prstGeom prst="rect">
            <a:avLst/>
          </a:prstGeom>
        </p:spPr>
      </p:pic>
    </p:spTree>
    <p:extLst>
      <p:ext uri="{BB962C8B-B14F-4D97-AF65-F5344CB8AC3E}">
        <p14:creationId xmlns:p14="http://schemas.microsoft.com/office/powerpoint/2010/main" xmlns="" val="47152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7704" y="1268760"/>
            <a:ext cx="5176394" cy="5042272"/>
          </a:xfrm>
          <a:prstGeom prst="rect">
            <a:avLst/>
          </a:prstGeom>
        </p:spPr>
      </p:pic>
      <p:sp>
        <p:nvSpPr>
          <p:cNvPr id="2" name="Заголовок 1"/>
          <p:cNvSpPr>
            <a:spLocks noGrp="1"/>
          </p:cNvSpPr>
          <p:nvPr>
            <p:ph type="title"/>
          </p:nvPr>
        </p:nvSpPr>
        <p:spPr>
          <a:xfrm>
            <a:off x="683568" y="404664"/>
            <a:ext cx="7344816" cy="1512168"/>
          </a:xfrm>
        </p:spPr>
        <p:txBody>
          <a:bodyPr>
            <a:noAutofit/>
          </a:bodyPr>
          <a:lstStyle/>
          <a:p>
            <a:r>
              <a:rPr lang="ru-RU" sz="3200" b="1" dirty="0" smtClean="0">
                <a:solidFill>
                  <a:schemeClr val="accent3"/>
                </a:solidFill>
              </a:rPr>
              <a:t/>
            </a:r>
            <a:br>
              <a:rPr lang="ru-RU" sz="3200" b="1" dirty="0" smtClean="0">
                <a:solidFill>
                  <a:schemeClr val="accent3"/>
                </a:solidFill>
              </a:rPr>
            </a:br>
            <a:r>
              <a:rPr lang="ru-RU" sz="3000" b="1" dirty="0"/>
              <a:t>Бионика – это </a:t>
            </a:r>
            <a:r>
              <a:rPr lang="ru-RU" sz="3000" b="1" dirty="0" smtClean="0"/>
              <a:t>будущее технологий </a:t>
            </a:r>
            <a:r>
              <a:rPr lang="ru-RU" sz="3000" b="1" dirty="0"/>
              <a:t>в полной гармонии с природой</a:t>
            </a:r>
            <a:endParaRPr lang="ru-RU" sz="3000" b="1" dirty="0">
              <a:solidFill>
                <a:schemeClr val="accent3"/>
              </a:solidFill>
            </a:endParaRPr>
          </a:p>
        </p:txBody>
      </p:sp>
    </p:spTree>
    <p:extLst>
      <p:ext uri="{BB962C8B-B14F-4D97-AF65-F5344CB8AC3E}">
        <p14:creationId xmlns:p14="http://schemas.microsoft.com/office/powerpoint/2010/main" xmlns="" val="2480567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1615</TotalTime>
  <Words>683</Words>
  <Application>Microsoft Office PowerPoint</Application>
  <PresentationFormat>Экран (4:3)</PresentationFormat>
  <Paragraphs>51</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Остин</vt:lpstr>
      <vt:lpstr>Бионика Наука вокруг нас</vt:lpstr>
      <vt:lpstr>БИОлогия+техНИКА БИОНИКА</vt:lpstr>
      <vt:lpstr>С чего все начиналось</vt:lpstr>
      <vt:lpstr>Бионические предметы вокруг нас</vt:lpstr>
      <vt:lpstr>Бионические предметы вокруг нас</vt:lpstr>
      <vt:lpstr>Слайд 6</vt:lpstr>
      <vt:lpstr>Параолимпийцы- наши герои!</vt:lpstr>
      <vt:lpstr>«Живые» протезы</vt:lpstr>
      <vt:lpstr> Бионика – это будущее технологий в полной гармонии с природой</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Залесская</dc:creator>
  <cp:lastModifiedBy>Радуга ЯрЮЦ</cp:lastModifiedBy>
  <cp:revision>84</cp:revision>
  <dcterms:created xsi:type="dcterms:W3CDTF">2017-11-30T08:45:28Z</dcterms:created>
  <dcterms:modified xsi:type="dcterms:W3CDTF">2020-03-24T07:20:45Z</dcterms:modified>
</cp:coreProperties>
</file>